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0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6" r:id="rId2"/>
    <p:sldId id="257" r:id="rId3"/>
    <p:sldId id="258" r:id="rId4"/>
    <p:sldId id="273" r:id="rId5"/>
    <p:sldId id="256" r:id="rId6"/>
    <p:sldId id="262" r:id="rId7"/>
    <p:sldId id="263" r:id="rId8"/>
    <p:sldId id="264" r:id="rId9"/>
    <p:sldId id="267" r:id="rId10"/>
    <p:sldId id="281" r:id="rId11"/>
    <p:sldId id="268" r:id="rId12"/>
    <p:sldId id="282" r:id="rId13"/>
    <p:sldId id="283" r:id="rId14"/>
    <p:sldId id="285" r:id="rId15"/>
    <p:sldId id="271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3"/>
    <p:restoredTop sz="94830"/>
  </p:normalViewPr>
  <p:slideViewPr>
    <p:cSldViewPr>
      <p:cViewPr varScale="1">
        <p:scale>
          <a:sx n="114" d="100"/>
          <a:sy n="114" d="100"/>
        </p:scale>
        <p:origin x="192" y="2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641C1-3DEC-F54F-9F00-7B972B66033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50B65-F657-8541-A4A3-8D848FEC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50B65-F657-8541-A4A3-8D848FEC7E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8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CE02-BA85-2B42-9216-9B84029887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0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50B65-F657-8541-A4A3-8D848FEC7E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50B65-F657-8541-A4A3-8D848FEC7E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75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50B65-F657-8541-A4A3-8D848FEC7E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54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50B65-F657-8541-A4A3-8D848FEC7E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15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50B65-F657-8541-A4A3-8D848FEC7E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34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50B65-F657-8541-A4A3-8D848FEC7E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85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CE02-BA85-2B42-9216-9B84029887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7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239344"/>
            <a:ext cx="10358120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440"/>
              </a:lnSpc>
            </a:pPr>
            <a:r>
              <a:rPr spc="890" dirty="0"/>
              <a:t>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440"/>
              </a:lnSpc>
            </a:pPr>
            <a:r>
              <a:rPr spc="125" dirty="0"/>
              <a:t>H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90FDA-4B0C-1340-164E-29D113D0CA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2008" y="8204"/>
            <a:ext cx="1659992" cy="8299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440"/>
              </a:lnSpc>
            </a:pPr>
            <a:r>
              <a:rPr spc="890" dirty="0"/>
              <a:t>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440"/>
              </a:lnSpc>
            </a:pPr>
            <a:r>
              <a:rPr spc="125" dirty="0"/>
              <a:t>H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440"/>
              </a:lnSpc>
            </a:pPr>
            <a:r>
              <a:rPr spc="890" dirty="0"/>
              <a:t>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440"/>
              </a:lnSpc>
            </a:pPr>
            <a:r>
              <a:rPr spc="125" dirty="0"/>
              <a:t>H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440"/>
              </a:lnSpc>
            </a:pPr>
            <a:r>
              <a:rPr spc="890" dirty="0"/>
              <a:t>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440"/>
              </a:lnSpc>
            </a:pPr>
            <a:r>
              <a:rPr spc="125" dirty="0"/>
              <a:t>H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440"/>
              </a:lnSpc>
            </a:pPr>
            <a:r>
              <a:rPr spc="890" dirty="0"/>
              <a:t>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440"/>
              </a:lnSpc>
            </a:pPr>
            <a:r>
              <a:rPr spc="125" dirty="0"/>
              <a:t>H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58822-5FC4-E010-C64D-AC5077886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93825"/>
            <a:ext cx="9144000" cy="1724025"/>
          </a:xfrm>
        </p:spPr>
        <p:txBody>
          <a:bodyPr anchor="b"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A33A3-3D19-8701-758D-A74EC7318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4388"/>
            <a:ext cx="9144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8FCE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F95FB-DBF1-911A-431D-DAC456BB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B610-44B1-B84F-A019-BD6995910C5C}" type="datetime1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FE3CF-9328-9435-C926-5156044A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B94761-856E-3ED3-8B2A-7E251295F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1239" y="565618"/>
            <a:ext cx="5089522" cy="2544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DDC9E1-683A-EF0E-8BF4-272F03BEC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3788507" y="3300951"/>
            <a:ext cx="4609434" cy="4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1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239344"/>
            <a:ext cx="10358120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801113"/>
            <a:ext cx="10038080" cy="384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81247" y="5931052"/>
            <a:ext cx="550545" cy="855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440"/>
              </a:lnSpc>
            </a:pPr>
            <a:r>
              <a:rPr spc="890" dirty="0"/>
              <a:t>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15353" y="5931052"/>
            <a:ext cx="504825" cy="855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440"/>
              </a:lnSpc>
            </a:pPr>
            <a:r>
              <a:rPr spc="125" dirty="0"/>
              <a:t>H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rich-friedman.github.io/mathmagic/0800.html" TargetMode="External"/><Relationship Id="rId2" Type="http://schemas.openxmlformats.org/officeDocument/2006/relationships/hyperlink" Target="https://illuminations.nctm.org/uploadedFiles/Brain_Teasers/BT56-Friedman-Solutio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stem.org.uk/news-and-views/opinions/finding-friedman-number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BFC9-C790-4830-BE24-9A7C8A3059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400" b="1" i="0" u="none" strike="noStrike" dirty="0">
                <a:effectLst/>
                <a:latin typeface="Calibri" panose="020F0502020204030204" pitchFamily="34" charset="0"/>
              </a:rPr>
              <a:t>New Twists </a:t>
            </a:r>
            <a:r>
              <a:rPr lang="en-US" sz="4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on your Favorite Math Circle Activity</a:t>
            </a:r>
            <a:endParaRPr lang="en-US" sz="96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337A8-13FD-B6D1-0C81-C932240344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Verdana"/>
                <a:cs typeface="Verdana"/>
              </a:rPr>
              <a:t>Angie Hodge-Zickerman &amp; Cindy York</a:t>
            </a:r>
          </a:p>
        </p:txBody>
      </p:sp>
    </p:spTree>
    <p:extLst>
      <p:ext uri="{BB962C8B-B14F-4D97-AF65-F5344CB8AC3E}">
        <p14:creationId xmlns:p14="http://schemas.microsoft.com/office/powerpoint/2010/main" val="158988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916939" y="239344"/>
            <a:ext cx="10358120" cy="1284505"/>
          </a:xfrm>
          <a:prstGeom prst="rect">
            <a:avLst/>
          </a:prstGeom>
        </p:spPr>
        <p:txBody>
          <a:bodyPr vert="horz" wrap="square" lIns="0" tIns="681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7900" dirty="0"/>
              <a:t>Instead…</a:t>
            </a:r>
            <a:endParaRPr sz="7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768A99-9480-7FEA-A522-82D5923AF518}"/>
              </a:ext>
            </a:extLst>
          </p:cNvPr>
          <p:cNvSpPr txBox="1"/>
          <p:nvPr/>
        </p:nvSpPr>
        <p:spPr>
          <a:xfrm rot="20037968">
            <a:off x="2698420" y="2272445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Shhhh</a:t>
            </a:r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76192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1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900" spc="375" dirty="0"/>
              <a:t>FRIEDMAN</a:t>
            </a:r>
            <a:r>
              <a:rPr sz="7900" spc="-425" dirty="0"/>
              <a:t> </a:t>
            </a:r>
            <a:r>
              <a:rPr sz="7900" spc="385" dirty="0"/>
              <a:t>NUMBERS</a:t>
            </a:r>
            <a:endParaRPr sz="7900"/>
          </a:p>
        </p:txBody>
      </p:sp>
      <p:sp>
        <p:nvSpPr>
          <p:cNvPr id="7" name="object 7"/>
          <p:cNvSpPr txBox="1"/>
          <p:nvPr/>
        </p:nvSpPr>
        <p:spPr>
          <a:xfrm>
            <a:off x="3363848" y="2482231"/>
            <a:ext cx="845185" cy="22656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20" dirty="0">
                <a:solidFill>
                  <a:srgbClr val="FFFFFF"/>
                </a:solidFill>
                <a:latin typeface="Verdana"/>
                <a:cs typeface="Verdana"/>
              </a:rPr>
              <a:t>153</a:t>
            </a:r>
            <a:endParaRPr sz="28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20" dirty="0">
                <a:solidFill>
                  <a:srgbClr val="FFFFFF"/>
                </a:solidFill>
                <a:latin typeface="Verdana"/>
                <a:cs typeface="Verdana"/>
              </a:rPr>
              <a:t>216</a:t>
            </a:r>
            <a:endParaRPr sz="28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20" dirty="0">
                <a:solidFill>
                  <a:srgbClr val="FFFFFF"/>
                </a:solidFill>
                <a:latin typeface="Verdana"/>
                <a:cs typeface="Verdana"/>
              </a:rPr>
              <a:t>289</a:t>
            </a:r>
            <a:endParaRPr sz="28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20" dirty="0">
                <a:solidFill>
                  <a:srgbClr val="FFFFFF"/>
                </a:solidFill>
                <a:latin typeface="Verdana"/>
                <a:cs typeface="Verdana"/>
              </a:rPr>
              <a:t>343</a:t>
            </a:r>
            <a:endParaRPr sz="28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20" dirty="0">
                <a:solidFill>
                  <a:srgbClr val="FFFFFF"/>
                </a:solidFill>
                <a:latin typeface="Verdana"/>
                <a:cs typeface="Verdana"/>
              </a:rPr>
              <a:t>347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46695" y="2482231"/>
            <a:ext cx="1040765" cy="22656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625</a:t>
            </a:r>
            <a:endParaRPr sz="28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688</a:t>
            </a:r>
            <a:endParaRPr sz="28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736</a:t>
            </a:r>
            <a:endParaRPr sz="28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1022</a:t>
            </a:r>
            <a:endParaRPr sz="28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1024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8387" y="1747520"/>
            <a:ext cx="97135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5" dirty="0">
                <a:solidFill>
                  <a:srgbClr val="FFFFFF"/>
                </a:solidFill>
                <a:latin typeface="Verdana"/>
                <a:cs typeface="Verdana"/>
              </a:rPr>
              <a:t>Prove</a:t>
            </a:r>
            <a:r>
              <a:rPr sz="32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32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Verdana"/>
                <a:cs typeface="Verdana"/>
              </a:rPr>
              <a:t>numbers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Verdana"/>
                <a:cs typeface="Verdana"/>
              </a:rPr>
              <a:t>Friedman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numbers.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C32505-C04D-4AD3-1527-969CEA46A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0"/>
            <a:ext cx="12700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1625" y="1801113"/>
            <a:ext cx="9049385" cy="45223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3200" spc="-80" dirty="0">
                <a:solidFill>
                  <a:srgbClr val="FFFFFF"/>
                </a:solidFill>
                <a:latin typeface="Verdana"/>
                <a:cs typeface="Verdana"/>
              </a:rPr>
              <a:t>How many </a:t>
            </a:r>
            <a:r>
              <a:rPr sz="3200" spc="-80" dirty="0">
                <a:solidFill>
                  <a:srgbClr val="FFFFFF"/>
                </a:solidFill>
                <a:latin typeface="Verdana"/>
                <a:cs typeface="Verdana"/>
              </a:rPr>
              <a:t>Friedman</a:t>
            </a:r>
            <a:r>
              <a:rPr sz="32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number</a:t>
            </a:r>
            <a:r>
              <a:rPr lang="en-US" sz="3200" spc="-65" dirty="0">
                <a:solidFill>
                  <a:srgbClr val="FFFFFF"/>
                </a:solidFill>
                <a:latin typeface="Verdana"/>
                <a:cs typeface="Verdana"/>
              </a:rPr>
              <a:t>s are</a:t>
            </a:r>
            <a:r>
              <a:rPr sz="32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under</a:t>
            </a:r>
            <a:r>
              <a:rPr sz="32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95" dirty="0">
                <a:solidFill>
                  <a:srgbClr val="FFFFFF"/>
                </a:solidFill>
                <a:latin typeface="Verdana"/>
                <a:cs typeface="Verdana"/>
              </a:rPr>
              <a:t>100</a:t>
            </a:r>
            <a:r>
              <a:rPr lang="en-US" sz="3200" spc="-295" dirty="0">
                <a:solidFill>
                  <a:srgbClr val="FFFFFF"/>
                </a:solidFill>
                <a:latin typeface="Verdana"/>
                <a:cs typeface="Verdana"/>
              </a:rPr>
              <a:t>?</a:t>
            </a:r>
          </a:p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en-US" sz="3200" spc="-29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en-US" sz="3200" spc="-29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3200" spc="-295" dirty="0">
                <a:solidFill>
                  <a:srgbClr val="FFFFFF"/>
                </a:solidFill>
                <a:latin typeface="Verdana"/>
                <a:cs typeface="Verdana"/>
              </a:rPr>
              <a:t>How many Friedman numbers are there in the 120’s?</a:t>
            </a:r>
          </a:p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en-US" sz="3200" spc="-29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en-US" sz="3200" spc="-29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295" dirty="0">
                <a:solidFill>
                  <a:srgbClr val="FFFFFF"/>
                </a:solidFill>
                <a:latin typeface="Verdana"/>
                <a:cs typeface="Verdana"/>
              </a:rPr>
              <a:t>Show all work/thinking. 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81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900" spc="375" dirty="0"/>
              <a:t>FRIEDMAN</a:t>
            </a:r>
            <a:r>
              <a:rPr sz="7900" spc="-425" dirty="0"/>
              <a:t> </a:t>
            </a:r>
            <a:r>
              <a:rPr sz="7900" spc="385" dirty="0"/>
              <a:t>NUMBERS</a:t>
            </a:r>
            <a:endParaRPr sz="7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47921-1D30-5673-5F53-22A2B9768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200" y="0"/>
            <a:ext cx="12192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239344"/>
            <a:ext cx="10358120" cy="1366520"/>
          </a:xfrm>
        </p:spPr>
        <p:txBody>
          <a:bodyPr vert="horz" wrap="square" lIns="0" tIns="68122" rIns="0" bIns="0" rtlCol="0" anchor="ctr">
            <a:normAutofit/>
          </a:bodyPr>
          <a:lstStyle/>
          <a:p>
            <a:pPr marL="12700">
              <a:spcBef>
                <a:spcPts val="95"/>
              </a:spcBef>
            </a:pPr>
            <a:r>
              <a:rPr lang="en-US" sz="8100" spc="375" dirty="0"/>
              <a:t>What would you do?</a:t>
            </a:r>
            <a:endParaRPr lang="en-US" sz="8100" dirty="0"/>
          </a:p>
        </p:txBody>
      </p:sp>
      <p:pic>
        <p:nvPicPr>
          <p:cNvPr id="9" name="Picture 8" descr="Wood human figure">
            <a:extLst>
              <a:ext uri="{FF2B5EF4-FFF2-40B4-BE49-F238E27FC236}">
                <a16:creationId xmlns:a16="http://schemas.microsoft.com/office/drawing/2014/main" id="{06AE4988-9FF9-C3F1-CD81-BE54EE4BC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7047"/>
          <a:stretch/>
        </p:blipFill>
        <p:spPr>
          <a:xfrm>
            <a:off x="916939" y="1796364"/>
            <a:ext cx="10358120" cy="4352544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D721C2-22FA-C6CF-35DF-10F7679BC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216" y="0"/>
            <a:ext cx="1418184" cy="7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6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5ECA5-644C-125A-C478-2BFA8BE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09600"/>
            <a:ext cx="6139218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Angie.Hodge@nau.edu</a:t>
            </a:r>
          </a:p>
          <a:p>
            <a:pPr marL="0" indent="0" algn="ctr">
              <a:buNone/>
            </a:pPr>
            <a:r>
              <a:rPr lang="en-US" sz="4000" dirty="0"/>
              <a:t>&amp;</a:t>
            </a:r>
          </a:p>
          <a:p>
            <a:pPr marL="0" indent="0">
              <a:buNone/>
            </a:pPr>
            <a:r>
              <a:rPr lang="en-US" sz="4000" dirty="0"/>
              <a:t>Cindy.York@niu.edu </a:t>
            </a:r>
          </a:p>
        </p:txBody>
      </p:sp>
      <p:pic>
        <p:nvPicPr>
          <p:cNvPr id="2" name="Picture 2" descr="Free vector ">
            <a:extLst>
              <a:ext uri="{FF2B5EF4-FFF2-40B4-BE49-F238E27FC236}">
                <a16:creationId xmlns:a16="http://schemas.microsoft.com/office/drawing/2014/main" id="{8880F74C-98AD-6759-3F4A-4B0ADFC4C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700"/>
                    </a14:imgEffect>
                    <a14:imgEffect>
                      <a14:saturation sat="1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11532" y="367932"/>
            <a:ext cx="5880468" cy="588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57BE45-A3D1-A411-75F6-93CA29D83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6019800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2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15" dirty="0"/>
              <a:t>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22450"/>
            <a:ext cx="9851390" cy="47160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9235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000" i="1" spc="-40" dirty="0">
                <a:solidFill>
                  <a:srgbClr val="FFFFFF"/>
                </a:solidFill>
                <a:latin typeface="Verdana"/>
                <a:cs typeface="Verdana"/>
              </a:rPr>
              <a:t>Number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Freak</a:t>
            </a:r>
            <a:r>
              <a:rPr sz="20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35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0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7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70" dirty="0">
                <a:solidFill>
                  <a:srgbClr val="FFFFFF"/>
                </a:solidFill>
                <a:latin typeface="Verdana"/>
                <a:cs typeface="Verdana"/>
              </a:rPr>
              <a:t>200</a:t>
            </a:r>
            <a:r>
              <a:rPr sz="2000" i="1" spc="-35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Hidden</a:t>
            </a:r>
            <a:r>
              <a:rPr sz="20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Language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Numbers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Revealed</a:t>
            </a:r>
            <a:r>
              <a:rPr sz="20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by 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Derrick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Niederman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8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2009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8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Penguin</a:t>
            </a:r>
            <a:endParaRPr lang="en-US" sz="2000" spc="-1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41300" marR="5080" indent="-229235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endParaRPr sz="20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NCTM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Illuminations</a:t>
            </a: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80" dirty="0">
                <a:solidFill>
                  <a:schemeClr val="bg1"/>
                </a:solidFill>
                <a:latin typeface="Verdana"/>
                <a:cs typeface="Verdana"/>
              </a:rPr>
              <a:t>–</a:t>
            </a:r>
            <a:r>
              <a:rPr sz="2000" spc="-12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000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Brainteaser</a:t>
            </a:r>
            <a:r>
              <a:rPr lang="en-US" sz="2000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: </a:t>
            </a:r>
            <a:r>
              <a:rPr lang="en-US" sz="2000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https://illuminations.nctm.org/uploadedFiles/Brain_Teasers/BT56-Friedman-Solution.pdf</a:t>
            </a: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endParaRPr sz="2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80" dirty="0">
                <a:solidFill>
                  <a:schemeClr val="bg1"/>
                </a:solidFill>
                <a:latin typeface="Verdana"/>
                <a:cs typeface="Verdana"/>
              </a:rPr>
              <a:t>Erich</a:t>
            </a:r>
            <a:r>
              <a:rPr sz="2000" spc="-12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chemeClr val="bg1"/>
                </a:solidFill>
                <a:latin typeface="Verdana"/>
                <a:cs typeface="Verdana"/>
              </a:rPr>
              <a:t>Friedman</a:t>
            </a:r>
            <a:r>
              <a:rPr sz="2000" spc="-14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000" spc="-280" dirty="0">
                <a:solidFill>
                  <a:schemeClr val="bg1"/>
                </a:solidFill>
                <a:latin typeface="Verdana"/>
                <a:cs typeface="Verdana"/>
              </a:rPr>
              <a:t>–</a:t>
            </a:r>
            <a:r>
              <a:rPr sz="2000" spc="-12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000" u="sng" spc="-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</a:t>
            </a:r>
            <a:r>
              <a:rPr sz="2000" u="sng" spc="-16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2000" u="sng" spc="-13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u="sng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2000" u="sng" spc="-15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Month</a:t>
            </a:r>
            <a:r>
              <a:rPr sz="2000" u="sng" spc="-1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sz="2000" spc="-280" dirty="0">
                <a:solidFill>
                  <a:schemeClr val="bg1"/>
                </a:solidFill>
                <a:latin typeface="Verdana"/>
                <a:cs typeface="Verdana"/>
              </a:rPr>
              <a:t>–</a:t>
            </a:r>
            <a:r>
              <a:rPr sz="2000" spc="-13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chemeClr val="bg1"/>
                </a:solidFill>
                <a:latin typeface="Verdana"/>
                <a:cs typeface="Verdana"/>
              </a:rPr>
              <a:t>August</a:t>
            </a:r>
            <a:r>
              <a:rPr sz="2000" spc="-16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Verdana"/>
                <a:cs typeface="Verdana"/>
              </a:rPr>
              <a:t>2000</a:t>
            </a:r>
            <a:endParaRPr lang="en-US" sz="2000" spc="-2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242888">
              <a:lnSpc>
                <a:spcPct val="100000"/>
              </a:lnSpc>
              <a:spcBef>
                <a:spcPts val="770"/>
              </a:spcBef>
              <a:tabLst>
                <a:tab pos="241300" algn="l"/>
              </a:tabLst>
            </a:pPr>
            <a:r>
              <a:rPr lang="en-US" sz="2000" dirty="0">
                <a:solidFill>
                  <a:schemeClr val="bg1"/>
                </a:solidFill>
                <a:latin typeface="Verdana"/>
                <a:cs typeface="Verdana"/>
              </a:rPr>
              <a:t>https://erich-friedman.github.io/mathmagic/0800.html</a:t>
            </a: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endParaRPr sz="2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45" dirty="0">
                <a:solidFill>
                  <a:schemeClr val="bg1"/>
                </a:solidFill>
                <a:latin typeface="Verdana"/>
                <a:cs typeface="Verdana"/>
              </a:rPr>
              <a:t>“Finding</a:t>
            </a:r>
            <a:r>
              <a:rPr sz="2000" spc="-13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chemeClr val="bg1"/>
                </a:solidFill>
                <a:latin typeface="Verdana"/>
                <a:cs typeface="Verdana"/>
              </a:rPr>
              <a:t>Friedman</a:t>
            </a:r>
            <a:r>
              <a:rPr sz="2000" spc="-13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chemeClr val="bg1"/>
                </a:solidFill>
                <a:latin typeface="Verdana"/>
                <a:cs typeface="Verdana"/>
              </a:rPr>
              <a:t>Numbers</a:t>
            </a:r>
            <a:r>
              <a:rPr sz="2000" spc="-19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000" spc="-280" dirty="0">
                <a:solidFill>
                  <a:schemeClr val="bg1"/>
                </a:solidFill>
                <a:latin typeface="Verdana"/>
                <a:cs typeface="Verdana"/>
              </a:rPr>
              <a:t>–</a:t>
            </a:r>
            <a:r>
              <a:rPr sz="2000" spc="-14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000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Stem.org.uk</a:t>
            </a:r>
            <a:endParaRPr lang="en-US" sz="2000" u="sng" spc="-10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Verdana"/>
              <a:cs typeface="Verdana"/>
            </a:endParaRPr>
          </a:p>
          <a:p>
            <a:pPr marL="295275">
              <a:lnSpc>
                <a:spcPct val="100000"/>
              </a:lnSpc>
              <a:spcBef>
                <a:spcPts val="755"/>
              </a:spcBef>
              <a:tabLst>
                <a:tab pos="241300" algn="l"/>
              </a:tabLst>
            </a:pPr>
            <a:r>
              <a:rPr lang="en-US" sz="2000" dirty="0">
                <a:solidFill>
                  <a:schemeClr val="bg1"/>
                </a:solidFill>
                <a:latin typeface="Verdana"/>
                <a:cs typeface="Verdana"/>
              </a:rPr>
              <a:t>https://</a:t>
            </a:r>
            <a:r>
              <a:rPr lang="en-US" sz="2000" dirty="0" err="1">
                <a:solidFill>
                  <a:schemeClr val="bg1"/>
                </a:solidFill>
                <a:latin typeface="Verdana"/>
                <a:cs typeface="Verdana"/>
              </a:rPr>
              <a:t>www.stem.org.uk</a:t>
            </a:r>
            <a:r>
              <a:rPr lang="en-US" sz="2000" dirty="0">
                <a:solidFill>
                  <a:schemeClr val="bg1"/>
                </a:solidFill>
                <a:latin typeface="Verdana"/>
                <a:cs typeface="Verdana"/>
              </a:rPr>
              <a:t>/news-and-views/opinions/finding-</a:t>
            </a:r>
            <a:r>
              <a:rPr lang="en-US" sz="2000" dirty="0" err="1">
                <a:solidFill>
                  <a:schemeClr val="bg1"/>
                </a:solidFill>
                <a:latin typeface="Verdana"/>
                <a:cs typeface="Verdana"/>
              </a:rPr>
              <a:t>friedman</a:t>
            </a:r>
            <a:r>
              <a:rPr lang="en-US" sz="2000" dirty="0">
                <a:solidFill>
                  <a:schemeClr val="bg1"/>
                </a:solidFill>
                <a:latin typeface="Verdana"/>
                <a:cs typeface="Verdana"/>
              </a:rPr>
              <a:t>-numbers</a:t>
            </a:r>
            <a:endParaRPr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9C419-8788-CF1B-46B1-E41DA9495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600" y="0"/>
            <a:ext cx="1828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28601" y="381000"/>
            <a:ext cx="11582400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9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New Twists </a:t>
            </a:r>
            <a:r>
              <a:rPr lang="en-US" sz="9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on your Favorite Math Circle Activity</a:t>
            </a:r>
            <a:endParaRPr sz="166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6350" y="5281929"/>
            <a:ext cx="12204700" cy="1582420"/>
            <a:chOff x="-6350" y="5281929"/>
            <a:chExt cx="12204700" cy="1582420"/>
          </a:xfrm>
        </p:grpSpPr>
        <p:sp>
          <p:nvSpPr>
            <p:cNvPr id="10" name="object 10"/>
            <p:cNvSpPr/>
            <p:nvPr/>
          </p:nvSpPr>
          <p:spPr>
            <a:xfrm>
              <a:off x="0" y="5288279"/>
              <a:ext cx="12192000" cy="1569720"/>
            </a:xfrm>
            <a:custGeom>
              <a:avLst/>
              <a:gdLst/>
              <a:ahLst/>
              <a:cxnLst/>
              <a:rect l="l" t="t" r="r" b="b"/>
              <a:pathLst>
                <a:path w="12192000" h="1569720">
                  <a:moveTo>
                    <a:pt x="12192000" y="0"/>
                  </a:moveTo>
                  <a:lnTo>
                    <a:pt x="0" y="0"/>
                  </a:lnTo>
                  <a:lnTo>
                    <a:pt x="0" y="1569720"/>
                  </a:lnTo>
                  <a:lnTo>
                    <a:pt x="12192000" y="1569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288279"/>
              <a:ext cx="12192000" cy="1569720"/>
            </a:xfrm>
            <a:custGeom>
              <a:avLst/>
              <a:gdLst/>
              <a:ahLst/>
              <a:cxnLst/>
              <a:rect l="l" t="t" r="r" b="b"/>
              <a:pathLst>
                <a:path w="12192000" h="1569720">
                  <a:moveTo>
                    <a:pt x="0" y="1569720"/>
                  </a:moveTo>
                  <a:lnTo>
                    <a:pt x="12192000" y="156972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56972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5800" y="5212400"/>
            <a:ext cx="992060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Verdana"/>
                <a:cs typeface="Verdana"/>
              </a:rPr>
              <a:t>Angie Hodge-</a:t>
            </a:r>
            <a:r>
              <a:rPr lang="en-US" sz="4800" dirty="0" err="1">
                <a:latin typeface="Verdana"/>
                <a:cs typeface="Verdana"/>
              </a:rPr>
              <a:t>Zickerman</a:t>
            </a:r>
            <a:r>
              <a:rPr lang="en-US" sz="4800" dirty="0">
                <a:latin typeface="Verdana"/>
                <a:cs typeface="Verdana"/>
              </a:rPr>
              <a:t> &amp; Cindy York</a:t>
            </a:r>
            <a:endParaRPr sz="4800" dirty="0">
              <a:latin typeface="Verdana"/>
              <a:cs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4E69F-19B8-C404-24CB-D0D704C1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0" y="0"/>
            <a:ext cx="1828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03558CF-5E7D-281D-763A-F51997EEA5CE}"/>
              </a:ext>
            </a:extLst>
          </p:cNvPr>
          <p:cNvSpPr txBox="1"/>
          <p:nvPr/>
        </p:nvSpPr>
        <p:spPr>
          <a:xfrm>
            <a:off x="9076413" y="3655762"/>
            <a:ext cx="3115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Angie.Hodge@nau.edu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University Marks | Visual Identity Guide">
            <a:extLst>
              <a:ext uri="{FF2B5EF4-FFF2-40B4-BE49-F238E27FC236}">
                <a16:creationId xmlns:a16="http://schemas.microsoft.com/office/drawing/2014/main" id="{713DA6E0-4799-2372-1B9F-81A0EB1A9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2234" y="4301861"/>
            <a:ext cx="2360215" cy="137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A person smiling at camera&#10;&#10;Description automatically generated">
            <a:extLst>
              <a:ext uri="{FF2B5EF4-FFF2-40B4-BE49-F238E27FC236}">
                <a16:creationId xmlns:a16="http://schemas.microsoft.com/office/drawing/2014/main" id="{9373EF50-F0EC-01E4-40CC-AE28063D1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686" y="200742"/>
            <a:ext cx="2286000" cy="3429000"/>
          </a:xfrm>
          <a:prstGeom prst="rect">
            <a:avLst/>
          </a:prstGeom>
        </p:spPr>
      </p:pic>
      <p:pic>
        <p:nvPicPr>
          <p:cNvPr id="6" name="Picture 5" descr="A dog lying on a deck&#10;&#10;Description automatically generated">
            <a:extLst>
              <a:ext uri="{FF2B5EF4-FFF2-40B4-BE49-F238E27FC236}">
                <a16:creationId xmlns:a16="http://schemas.microsoft.com/office/drawing/2014/main" id="{C31B8ABB-5EAA-88FC-1608-431E7A93D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181600"/>
            <a:ext cx="1968500" cy="1447800"/>
          </a:xfrm>
          <a:prstGeom prst="rect">
            <a:avLst/>
          </a:prstGeom>
        </p:spPr>
      </p:pic>
      <p:pic>
        <p:nvPicPr>
          <p:cNvPr id="8" name="Picture 7" descr="A child in a hat and shorts walking in a forest&#10;&#10;Description automatically generated">
            <a:extLst>
              <a:ext uri="{FF2B5EF4-FFF2-40B4-BE49-F238E27FC236}">
                <a16:creationId xmlns:a16="http://schemas.microsoft.com/office/drawing/2014/main" id="{F13C8064-FCE9-C47A-E6A0-57A31A2D5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1" y="2740350"/>
            <a:ext cx="2108200" cy="2247900"/>
          </a:xfrm>
          <a:prstGeom prst="rect">
            <a:avLst/>
          </a:prstGeom>
        </p:spPr>
      </p:pic>
      <p:pic>
        <p:nvPicPr>
          <p:cNvPr id="13" name="Picture 12" descr="A person and person taking a selfie&#10;&#10;Description automatically generated">
            <a:extLst>
              <a:ext uri="{FF2B5EF4-FFF2-40B4-BE49-F238E27FC236}">
                <a16:creationId xmlns:a16="http://schemas.microsoft.com/office/drawing/2014/main" id="{A2E28DE5-068D-F809-50C0-00F458E4BB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853" y="4728736"/>
            <a:ext cx="2108200" cy="2044700"/>
          </a:xfrm>
          <a:prstGeom prst="rect">
            <a:avLst/>
          </a:prstGeom>
        </p:spPr>
      </p:pic>
      <p:pic>
        <p:nvPicPr>
          <p:cNvPr id="16" name="Picture 15" descr="A group of people standing under a sign&#10;&#10;Description automatically generated">
            <a:extLst>
              <a:ext uri="{FF2B5EF4-FFF2-40B4-BE49-F238E27FC236}">
                <a16:creationId xmlns:a16="http://schemas.microsoft.com/office/drawing/2014/main" id="{32363B9A-14FF-BEAE-3726-5695B44BA6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2" y="1863461"/>
            <a:ext cx="1435100" cy="2438400"/>
          </a:xfrm>
          <a:prstGeom prst="rect">
            <a:avLst/>
          </a:prstGeom>
        </p:spPr>
      </p:pic>
      <p:pic>
        <p:nvPicPr>
          <p:cNvPr id="18" name="Picture 17" descr="A group of people walking on a dirt road&#10;&#10;Description automatically generated">
            <a:extLst>
              <a:ext uri="{FF2B5EF4-FFF2-40B4-BE49-F238E27FC236}">
                <a16:creationId xmlns:a16="http://schemas.microsoft.com/office/drawing/2014/main" id="{5C3A3FBE-D7C6-FA28-471E-72174FFE65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36" y="95715"/>
            <a:ext cx="2590800" cy="1943100"/>
          </a:xfrm>
          <a:prstGeom prst="rect">
            <a:avLst/>
          </a:prstGeom>
        </p:spPr>
      </p:pic>
      <p:pic>
        <p:nvPicPr>
          <p:cNvPr id="22" name="Picture 21" descr="A piece of paper with a piece of paper on a brick wall&#10;&#10;Description automatically generated">
            <a:extLst>
              <a:ext uri="{FF2B5EF4-FFF2-40B4-BE49-F238E27FC236}">
                <a16:creationId xmlns:a16="http://schemas.microsoft.com/office/drawing/2014/main" id="{647040F3-F9F3-FC7D-F22A-774572D339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613627"/>
            <a:ext cx="2667000" cy="2006600"/>
          </a:xfrm>
          <a:prstGeom prst="rect">
            <a:avLst/>
          </a:prstGeom>
        </p:spPr>
      </p:pic>
      <p:pic>
        <p:nvPicPr>
          <p:cNvPr id="25" name="Picture 24" descr="A child making a mustache&#10;&#10;Description automatically generated">
            <a:extLst>
              <a:ext uri="{FF2B5EF4-FFF2-40B4-BE49-F238E27FC236}">
                <a16:creationId xmlns:a16="http://schemas.microsoft.com/office/drawing/2014/main" id="{4E253185-C13D-CDE2-7C1A-80BDD72116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" y="16727"/>
            <a:ext cx="1955800" cy="2603500"/>
          </a:xfrm>
          <a:prstGeom prst="rect">
            <a:avLst/>
          </a:prstGeom>
        </p:spPr>
      </p:pic>
      <p:pic>
        <p:nvPicPr>
          <p:cNvPr id="11" name="Picture 10" descr="A person and person with a child&#10;&#10;Description automatically generated">
            <a:extLst>
              <a:ext uri="{FF2B5EF4-FFF2-40B4-BE49-F238E27FC236}">
                <a16:creationId xmlns:a16="http://schemas.microsoft.com/office/drawing/2014/main" id="{3DD13710-C723-1E67-1E06-4429A59640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8" y="2514600"/>
            <a:ext cx="3086100" cy="4114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CFE51A-E869-898E-40C2-8240D9A7DB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63278" y="5951406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1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696F-B75E-9EC6-CAB7-6BC4BD29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226"/>
            <a:ext cx="5461225" cy="5809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 dirty="0">
                <a:latin typeface="+mj-lt"/>
                <a:ea typeface="+mj-ea"/>
                <a:cs typeface="+mj-cs"/>
              </a:rPr>
              <a:t>About Cindy…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3C52F0F-AD55-B14C-6CA7-BC051496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047" y="3248002"/>
            <a:ext cx="2705849" cy="3989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cindy.york@niu.edu</a:t>
            </a:r>
          </a:p>
        </p:txBody>
      </p:sp>
      <p:pic>
        <p:nvPicPr>
          <p:cNvPr id="2050" name="Picture 2" descr="Huskies - Northern Illinois University - GO HUSKIES at the Orange Bowl  2013!!! Make Illinoi… | Northern illinois huskies, Northern illinois  university, College logo">
            <a:extLst>
              <a:ext uri="{FF2B5EF4-FFF2-40B4-BE49-F238E27FC236}">
                <a16:creationId xmlns:a16="http://schemas.microsoft.com/office/drawing/2014/main" id="{2DC6BA14-0361-C172-F90B-FC6307C8B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8779933" y="3750732"/>
            <a:ext cx="2726267" cy="242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waterfall in a forest&#10;&#10;Description automatically generated">
            <a:extLst>
              <a:ext uri="{FF2B5EF4-FFF2-40B4-BE49-F238E27FC236}">
                <a16:creationId xmlns:a16="http://schemas.microsoft.com/office/drawing/2014/main" id="{9F6469E8-5D95-5E02-DE7F-1467043223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81483" y="3634487"/>
            <a:ext cx="3538607" cy="2653955"/>
          </a:xfrm>
          <a:prstGeom prst="rect">
            <a:avLst/>
          </a:prstGeom>
        </p:spPr>
      </p:pic>
      <p:pic>
        <p:nvPicPr>
          <p:cNvPr id="13" name="Picture 12" descr="Palm trees and a sunset&#10;&#10;Description automatically generated">
            <a:extLst>
              <a:ext uri="{FF2B5EF4-FFF2-40B4-BE49-F238E27FC236}">
                <a16:creationId xmlns:a16="http://schemas.microsoft.com/office/drawing/2014/main" id="{1CCC6DD5-7A45-A8D7-6933-E75567080A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46" y="676753"/>
            <a:ext cx="3023616" cy="2267712"/>
          </a:xfrm>
          <a:prstGeom prst="rect">
            <a:avLst/>
          </a:prstGeom>
        </p:spPr>
      </p:pic>
      <p:pic>
        <p:nvPicPr>
          <p:cNvPr id="15" name="Picture 14" descr="A white dog on a leash&#10;&#10;Description automatically generated">
            <a:extLst>
              <a:ext uri="{FF2B5EF4-FFF2-40B4-BE49-F238E27FC236}">
                <a16:creationId xmlns:a16="http://schemas.microsoft.com/office/drawing/2014/main" id="{EAC71C0F-1F5A-1835-912D-EE02E827D7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2444" y="3946428"/>
            <a:ext cx="3092591" cy="2155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151D3-7429-F688-6C8C-A016E2A48C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3204" y="2245840"/>
            <a:ext cx="2778474" cy="277847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Picture 4" descr="A black and gold logo&#10;&#10;Description automatically generated">
            <a:extLst>
              <a:ext uri="{FF2B5EF4-FFF2-40B4-BE49-F238E27FC236}">
                <a16:creationId xmlns:a16="http://schemas.microsoft.com/office/drawing/2014/main" id="{197D013C-B81D-F34B-DC10-BD06533879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085" y="762685"/>
            <a:ext cx="1903282" cy="1391647"/>
          </a:xfrm>
          <a:prstGeom prst="rect">
            <a:avLst/>
          </a:prstGeom>
        </p:spPr>
      </p:pic>
      <p:pic>
        <p:nvPicPr>
          <p:cNvPr id="3" name="Picture 2" descr="A person wearing glasses and a red shirt&#10;&#10;Description automatically generated">
            <a:extLst>
              <a:ext uri="{FF2B5EF4-FFF2-40B4-BE49-F238E27FC236}">
                <a16:creationId xmlns:a16="http://schemas.microsoft.com/office/drawing/2014/main" id="{EAD85C3B-8A2A-BC98-55BB-D8F5F9A2BE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16" y="337928"/>
            <a:ext cx="4331658" cy="2887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4D8CC2-3B64-3213-F3C0-2FEEBEDB64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1600" y="0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0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48855"/>
            <a:ext cx="12192000" cy="9525"/>
          </a:xfrm>
          <a:custGeom>
            <a:avLst/>
            <a:gdLst/>
            <a:ahLst/>
            <a:cxnLst/>
            <a:rect l="l" t="t" r="r" b="b"/>
            <a:pathLst>
              <a:path w="12192000" h="9525">
                <a:moveTo>
                  <a:pt x="0" y="9143"/>
                </a:moveTo>
                <a:lnTo>
                  <a:pt x="12192000" y="9143"/>
                </a:lnTo>
                <a:lnTo>
                  <a:pt x="12192000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5774690"/>
          </a:xfrm>
          <a:custGeom>
            <a:avLst/>
            <a:gdLst/>
            <a:ahLst/>
            <a:cxnLst/>
            <a:rect l="l" t="t" r="r" b="b"/>
            <a:pathLst>
              <a:path w="12192000" h="5774690">
                <a:moveTo>
                  <a:pt x="0" y="5774436"/>
                </a:moveTo>
                <a:lnTo>
                  <a:pt x="12192000" y="5774436"/>
                </a:lnTo>
                <a:lnTo>
                  <a:pt x="12192000" y="0"/>
                </a:lnTo>
                <a:lnTo>
                  <a:pt x="0" y="0"/>
                </a:lnTo>
                <a:lnTo>
                  <a:pt x="0" y="577443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5755" y="-79439"/>
            <a:ext cx="961009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15" dirty="0"/>
              <a:t>OPENING</a:t>
            </a:r>
            <a:r>
              <a:rPr spc="-500" dirty="0"/>
              <a:t> </a:t>
            </a:r>
            <a:r>
              <a:rPr spc="680" dirty="0"/>
              <a:t>PUZZLE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6350" y="5768085"/>
            <a:ext cx="12204700" cy="1087120"/>
            <a:chOff x="-6350" y="5768085"/>
            <a:chExt cx="12204700" cy="1087120"/>
          </a:xfrm>
        </p:grpSpPr>
        <p:sp>
          <p:nvSpPr>
            <p:cNvPr id="6" name="object 6"/>
            <p:cNvSpPr/>
            <p:nvPr/>
          </p:nvSpPr>
          <p:spPr>
            <a:xfrm>
              <a:off x="0" y="5774435"/>
              <a:ext cx="12192000" cy="1074420"/>
            </a:xfrm>
            <a:custGeom>
              <a:avLst/>
              <a:gdLst/>
              <a:ahLst/>
              <a:cxnLst/>
              <a:rect l="l" t="t" r="r" b="b"/>
              <a:pathLst>
                <a:path w="12192000" h="1074420">
                  <a:moveTo>
                    <a:pt x="12192000" y="0"/>
                  </a:moveTo>
                  <a:lnTo>
                    <a:pt x="0" y="0"/>
                  </a:lnTo>
                  <a:lnTo>
                    <a:pt x="0" y="1074419"/>
                  </a:lnTo>
                  <a:lnTo>
                    <a:pt x="12192000" y="107441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774435"/>
              <a:ext cx="12192000" cy="1074420"/>
            </a:xfrm>
            <a:custGeom>
              <a:avLst/>
              <a:gdLst/>
              <a:ahLst/>
              <a:cxnLst/>
              <a:rect l="l" t="t" r="r" b="b"/>
              <a:pathLst>
                <a:path w="12192000" h="1074420">
                  <a:moveTo>
                    <a:pt x="0" y="1074419"/>
                  </a:moveTo>
                  <a:lnTo>
                    <a:pt x="12192000" y="1074419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7441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968240" y="4300728"/>
            <a:ext cx="2322830" cy="774700"/>
          </a:xfrm>
          <a:custGeom>
            <a:avLst/>
            <a:gdLst/>
            <a:ahLst/>
            <a:cxnLst/>
            <a:rect l="l" t="t" r="r" b="b"/>
            <a:pathLst>
              <a:path w="2322829" h="774700">
                <a:moveTo>
                  <a:pt x="731520" y="0"/>
                </a:moveTo>
                <a:lnTo>
                  <a:pt x="0" y="0"/>
                </a:lnTo>
                <a:lnTo>
                  <a:pt x="0" y="774192"/>
                </a:lnTo>
                <a:lnTo>
                  <a:pt x="731520" y="774192"/>
                </a:lnTo>
                <a:lnTo>
                  <a:pt x="731520" y="0"/>
                </a:lnTo>
                <a:close/>
              </a:path>
              <a:path w="2322829" h="774700">
                <a:moveTo>
                  <a:pt x="1519428" y="0"/>
                </a:moveTo>
                <a:lnTo>
                  <a:pt x="787908" y="0"/>
                </a:lnTo>
                <a:lnTo>
                  <a:pt x="787908" y="774192"/>
                </a:lnTo>
                <a:lnTo>
                  <a:pt x="1519428" y="774192"/>
                </a:lnTo>
                <a:lnTo>
                  <a:pt x="1519428" y="0"/>
                </a:lnTo>
                <a:close/>
              </a:path>
              <a:path w="2322829" h="774700">
                <a:moveTo>
                  <a:pt x="2322576" y="0"/>
                </a:moveTo>
                <a:lnTo>
                  <a:pt x="1591056" y="0"/>
                </a:lnTo>
                <a:lnTo>
                  <a:pt x="1591056" y="774192"/>
                </a:lnTo>
                <a:lnTo>
                  <a:pt x="2322576" y="774192"/>
                </a:lnTo>
                <a:lnTo>
                  <a:pt x="232257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7D81AC-EBDC-915F-F242-2D507BCC77E5}"/>
              </a:ext>
            </a:extLst>
          </p:cNvPr>
          <p:cNvSpPr/>
          <p:nvPr/>
        </p:nvSpPr>
        <p:spPr>
          <a:xfrm>
            <a:off x="213360" y="4300728"/>
            <a:ext cx="11808714" cy="7740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700" y="1636902"/>
            <a:ext cx="10365105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solidFill>
                  <a:srgbClr val="FFFFFF"/>
                </a:solidFill>
                <a:latin typeface="Verdana"/>
                <a:cs typeface="Verdana"/>
              </a:rPr>
              <a:t>Arrange</a:t>
            </a:r>
            <a:r>
              <a:rPr sz="4400" spc="-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4400" spc="-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175" dirty="0">
                <a:solidFill>
                  <a:srgbClr val="FFFFFF"/>
                </a:solidFill>
                <a:latin typeface="Verdana"/>
                <a:cs typeface="Verdana"/>
              </a:rPr>
              <a:t>numbers</a:t>
            </a:r>
            <a:r>
              <a:rPr sz="44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190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44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4400" spc="-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3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4400" spc="-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370" dirty="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r>
              <a:rPr sz="44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22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44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29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4400" spc="-120" dirty="0">
                <a:solidFill>
                  <a:srgbClr val="FFFFFF"/>
                </a:solidFill>
                <a:latin typeface="Verdana"/>
                <a:cs typeface="Verdana"/>
              </a:rPr>
              <a:t>row</a:t>
            </a:r>
            <a:r>
              <a:rPr sz="4400" spc="-3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204" dirty="0">
                <a:solidFill>
                  <a:srgbClr val="FFFFFF"/>
                </a:solidFill>
                <a:latin typeface="Verdana"/>
                <a:cs typeface="Verdana"/>
              </a:rPr>
              <a:t>so</a:t>
            </a:r>
            <a:r>
              <a:rPr sz="44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70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440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44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285" dirty="0">
                <a:solidFill>
                  <a:srgbClr val="FFFFFF"/>
                </a:solidFill>
                <a:latin typeface="Verdana"/>
                <a:cs typeface="Verdana"/>
              </a:rPr>
              <a:t>sum</a:t>
            </a:r>
            <a:r>
              <a:rPr sz="4400" spc="-3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44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dirty="0">
                <a:solidFill>
                  <a:srgbClr val="FFFFFF"/>
                </a:solidFill>
                <a:latin typeface="Verdana"/>
                <a:cs typeface="Verdana"/>
              </a:rPr>
              <a:t>any</a:t>
            </a:r>
            <a:r>
              <a:rPr sz="4400" spc="-3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25" dirty="0">
                <a:solidFill>
                  <a:srgbClr val="FFFFFF"/>
                </a:solidFill>
                <a:latin typeface="Verdana"/>
                <a:cs typeface="Verdana"/>
              </a:rPr>
              <a:t>two </a:t>
            </a:r>
            <a:r>
              <a:rPr sz="4400" spc="90" dirty="0">
                <a:solidFill>
                  <a:srgbClr val="FFFFFF"/>
                </a:solidFill>
                <a:latin typeface="Verdana"/>
                <a:cs typeface="Verdana"/>
              </a:rPr>
              <a:t>adjacent</a:t>
            </a:r>
            <a:r>
              <a:rPr sz="44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175" dirty="0">
                <a:solidFill>
                  <a:srgbClr val="FFFFFF"/>
                </a:solidFill>
                <a:latin typeface="Verdana"/>
                <a:cs typeface="Verdana"/>
              </a:rPr>
              <a:t>numbers</a:t>
            </a:r>
            <a:r>
              <a:rPr sz="44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459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44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3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44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dirty="0">
                <a:solidFill>
                  <a:srgbClr val="FFFFFF"/>
                </a:solidFill>
                <a:latin typeface="Verdana"/>
                <a:cs typeface="Verdana"/>
              </a:rPr>
              <a:t>perfect</a:t>
            </a:r>
            <a:r>
              <a:rPr sz="44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70" dirty="0">
                <a:solidFill>
                  <a:srgbClr val="FFFFFF"/>
                </a:solidFill>
                <a:latin typeface="Verdana"/>
                <a:cs typeface="Verdana"/>
              </a:rPr>
              <a:t>square.</a:t>
            </a:r>
            <a:endParaRPr sz="4400" dirty="0">
              <a:latin typeface="Verdana"/>
              <a:cs typeface="Verdana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13360" y="4300728"/>
          <a:ext cx="4681220" cy="774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4065"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4400" dirty="0"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3302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4400" dirty="0">
                          <a:latin typeface="Tahoma"/>
                          <a:cs typeface="Tahoma"/>
                        </a:rPr>
                        <a:t>2</a:t>
                      </a:r>
                      <a:endParaRPr sz="44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4400" dirty="0">
                          <a:latin typeface="Tahoma"/>
                          <a:cs typeface="Tahoma"/>
                        </a:rPr>
                        <a:t>3</a:t>
                      </a:r>
                      <a:endParaRPr sz="44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4400" dirty="0">
                          <a:latin typeface="Tahoma"/>
                          <a:cs typeface="Tahoma"/>
                        </a:rPr>
                        <a:t>4</a:t>
                      </a:r>
                      <a:endParaRPr sz="44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4400" dirty="0">
                          <a:latin typeface="Tahoma"/>
                          <a:cs typeface="Tahoma"/>
                        </a:rPr>
                        <a:t>5</a:t>
                      </a:r>
                      <a:endParaRPr sz="44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4400" dirty="0">
                          <a:latin typeface="Tahoma"/>
                          <a:cs typeface="Tahoma"/>
                        </a:rPr>
                        <a:t>6</a:t>
                      </a:r>
                    </a:p>
                  </a:txBody>
                  <a:tcPr marL="0" marR="0" marT="3302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16">
            <a:extLst>
              <a:ext uri="{FF2B5EF4-FFF2-40B4-BE49-F238E27FC236}">
                <a16:creationId xmlns:a16="http://schemas.microsoft.com/office/drawing/2014/main" id="{7F2E0585-C1D5-2CC0-9762-F0780678EBE9}"/>
              </a:ext>
            </a:extLst>
          </p:cNvPr>
          <p:cNvSpPr/>
          <p:nvPr/>
        </p:nvSpPr>
        <p:spPr>
          <a:xfrm>
            <a:off x="4953000" y="4300410"/>
            <a:ext cx="731520" cy="774700"/>
          </a:xfrm>
          <a:custGeom>
            <a:avLst/>
            <a:gdLst/>
            <a:ahLst/>
            <a:cxnLst/>
            <a:rect l="l" t="t" r="r" b="b"/>
            <a:pathLst>
              <a:path w="731520" h="774700">
                <a:moveTo>
                  <a:pt x="731520" y="0"/>
                </a:moveTo>
                <a:lnTo>
                  <a:pt x="0" y="0"/>
                </a:lnTo>
                <a:lnTo>
                  <a:pt x="0" y="774192"/>
                </a:lnTo>
                <a:lnTo>
                  <a:pt x="731520" y="774192"/>
                </a:lnTo>
                <a:lnTo>
                  <a:pt x="7315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5B967221-7713-DA45-A709-36EA22552709}"/>
              </a:ext>
            </a:extLst>
          </p:cNvPr>
          <p:cNvSpPr/>
          <p:nvPr/>
        </p:nvSpPr>
        <p:spPr>
          <a:xfrm>
            <a:off x="5729214" y="4300410"/>
            <a:ext cx="731520" cy="774700"/>
          </a:xfrm>
          <a:custGeom>
            <a:avLst/>
            <a:gdLst/>
            <a:ahLst/>
            <a:cxnLst/>
            <a:rect l="l" t="t" r="r" b="b"/>
            <a:pathLst>
              <a:path w="731520" h="774700">
                <a:moveTo>
                  <a:pt x="731520" y="0"/>
                </a:moveTo>
                <a:lnTo>
                  <a:pt x="0" y="0"/>
                </a:lnTo>
                <a:lnTo>
                  <a:pt x="0" y="774192"/>
                </a:lnTo>
                <a:lnTo>
                  <a:pt x="731520" y="774192"/>
                </a:lnTo>
                <a:lnTo>
                  <a:pt x="7315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C32C6DA9-F756-0A79-401D-BD4DA28CF09B}"/>
              </a:ext>
            </a:extLst>
          </p:cNvPr>
          <p:cNvSpPr/>
          <p:nvPr/>
        </p:nvSpPr>
        <p:spPr>
          <a:xfrm>
            <a:off x="6553200" y="4300410"/>
            <a:ext cx="731520" cy="774700"/>
          </a:xfrm>
          <a:custGeom>
            <a:avLst/>
            <a:gdLst/>
            <a:ahLst/>
            <a:cxnLst/>
            <a:rect l="l" t="t" r="r" b="b"/>
            <a:pathLst>
              <a:path w="731520" h="774700">
                <a:moveTo>
                  <a:pt x="731520" y="0"/>
                </a:moveTo>
                <a:lnTo>
                  <a:pt x="0" y="0"/>
                </a:lnTo>
                <a:lnTo>
                  <a:pt x="0" y="774192"/>
                </a:lnTo>
                <a:lnTo>
                  <a:pt x="731520" y="774192"/>
                </a:lnTo>
                <a:lnTo>
                  <a:pt x="7315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64073" y="4320362"/>
            <a:ext cx="1930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4385" algn="l"/>
                <a:tab pos="1603375" algn="l"/>
              </a:tabLst>
            </a:pPr>
            <a:r>
              <a:rPr sz="4400" spc="-50" dirty="0">
                <a:latin typeface="Tahoma"/>
                <a:cs typeface="Tahoma"/>
              </a:rPr>
              <a:t>7</a:t>
            </a:r>
            <a:r>
              <a:rPr sz="4400" dirty="0">
                <a:latin typeface="Tahoma"/>
                <a:cs typeface="Tahoma"/>
              </a:rPr>
              <a:t>	</a:t>
            </a:r>
            <a:r>
              <a:rPr sz="4400" spc="90" dirty="0">
                <a:latin typeface="Tahoma"/>
                <a:cs typeface="Tahoma"/>
              </a:rPr>
              <a:t>8</a:t>
            </a:r>
            <a:r>
              <a:rPr sz="4400" dirty="0">
                <a:latin typeface="Tahoma"/>
                <a:cs typeface="Tahoma"/>
              </a:rPr>
              <a:t>	</a:t>
            </a:r>
            <a:r>
              <a:rPr sz="4400" spc="-50" dirty="0">
                <a:latin typeface="Tahoma"/>
                <a:cs typeface="Tahoma"/>
              </a:rPr>
              <a:t>9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45680" y="4300728"/>
            <a:ext cx="731520" cy="77470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260"/>
              </a:spcBef>
            </a:pPr>
            <a:r>
              <a:rPr sz="4400" spc="-360" dirty="0">
                <a:latin typeface="Tahoma"/>
                <a:cs typeface="Tahoma"/>
              </a:rPr>
              <a:t>10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32064" y="4300728"/>
            <a:ext cx="731520" cy="774700"/>
          </a:xfrm>
          <a:custGeom>
            <a:avLst/>
            <a:gdLst/>
            <a:ahLst/>
            <a:cxnLst/>
            <a:rect l="l" t="t" r="r" b="b"/>
            <a:pathLst>
              <a:path w="731520" h="774700">
                <a:moveTo>
                  <a:pt x="731520" y="0"/>
                </a:moveTo>
                <a:lnTo>
                  <a:pt x="0" y="0"/>
                </a:lnTo>
                <a:lnTo>
                  <a:pt x="0" y="774192"/>
                </a:lnTo>
                <a:lnTo>
                  <a:pt x="731520" y="774192"/>
                </a:lnTo>
                <a:lnTo>
                  <a:pt x="7315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58047" y="4320362"/>
            <a:ext cx="4800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60" dirty="0">
                <a:latin typeface="Tahoma"/>
                <a:cs typeface="Tahoma"/>
              </a:rPr>
              <a:t>11</a:t>
            </a:r>
            <a:endParaRPr sz="4400" dirty="0">
              <a:latin typeface="Tahoma"/>
              <a:cs typeface="Tahoma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932164" y="4300728"/>
          <a:ext cx="3089910" cy="774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065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4400" spc="-360" dirty="0">
                          <a:latin typeface="Tahoma"/>
                          <a:cs typeface="Tahoma"/>
                        </a:rPr>
                        <a:t>12</a:t>
                      </a:r>
                      <a:endParaRPr sz="44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4400" spc="-360" dirty="0">
                          <a:latin typeface="Tahoma"/>
                          <a:cs typeface="Tahoma"/>
                        </a:rPr>
                        <a:t>13</a:t>
                      </a:r>
                      <a:endParaRPr sz="44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4400" spc="-409" dirty="0">
                          <a:latin typeface="Tahoma"/>
                          <a:cs typeface="Tahoma"/>
                        </a:rPr>
                        <a:t>14</a:t>
                      </a:r>
                      <a:endParaRPr sz="44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4400" spc="-400" dirty="0">
                          <a:latin typeface="Tahoma"/>
                          <a:cs typeface="Tahoma"/>
                        </a:rPr>
                        <a:t>15</a:t>
                      </a:r>
                      <a:endParaRPr sz="4400" dirty="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091590" y="5324983"/>
            <a:ext cx="9982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might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helpful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write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numbers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small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slips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paper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move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around.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1" name="object 5">
            <a:extLst>
              <a:ext uri="{FF2B5EF4-FFF2-40B4-BE49-F238E27FC236}">
                <a16:creationId xmlns:a16="http://schemas.microsoft.com/office/drawing/2014/main" id="{CAD05CC1-DC9C-DF96-109A-06BB53EF7F85}"/>
              </a:ext>
            </a:extLst>
          </p:cNvPr>
          <p:cNvGrpSpPr/>
          <p:nvPr/>
        </p:nvGrpSpPr>
        <p:grpSpPr>
          <a:xfrm>
            <a:off x="-7376" y="5768213"/>
            <a:ext cx="12204700" cy="1087120"/>
            <a:chOff x="-6350" y="5768085"/>
            <a:chExt cx="12204700" cy="108712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89361E5A-51EC-1C01-6827-85443D7CD23D}"/>
                </a:ext>
              </a:extLst>
            </p:cNvPr>
            <p:cNvSpPr/>
            <p:nvPr/>
          </p:nvSpPr>
          <p:spPr>
            <a:xfrm>
              <a:off x="0" y="5774435"/>
              <a:ext cx="12192000" cy="1074420"/>
            </a:xfrm>
            <a:custGeom>
              <a:avLst/>
              <a:gdLst/>
              <a:ahLst/>
              <a:cxnLst/>
              <a:rect l="l" t="t" r="r" b="b"/>
              <a:pathLst>
                <a:path w="12192000" h="1074420">
                  <a:moveTo>
                    <a:pt x="12192000" y="0"/>
                  </a:moveTo>
                  <a:lnTo>
                    <a:pt x="0" y="0"/>
                  </a:lnTo>
                  <a:lnTo>
                    <a:pt x="0" y="1074419"/>
                  </a:lnTo>
                  <a:lnTo>
                    <a:pt x="12192000" y="107441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DE8D5EF7-E14C-453A-CA55-60F1952B260B}"/>
                </a:ext>
              </a:extLst>
            </p:cNvPr>
            <p:cNvSpPr/>
            <p:nvPr/>
          </p:nvSpPr>
          <p:spPr>
            <a:xfrm>
              <a:off x="0" y="5774435"/>
              <a:ext cx="12192000" cy="1074420"/>
            </a:xfrm>
            <a:custGeom>
              <a:avLst/>
              <a:gdLst/>
              <a:ahLst/>
              <a:cxnLst/>
              <a:rect l="l" t="t" r="r" b="b"/>
              <a:pathLst>
                <a:path w="12192000" h="1074420">
                  <a:moveTo>
                    <a:pt x="0" y="1074419"/>
                  </a:moveTo>
                  <a:lnTo>
                    <a:pt x="12192000" y="1074419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7441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0F265BF-AB59-EAAF-0EAB-7D15750C0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0" y="0"/>
            <a:ext cx="1828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438" y="457200"/>
            <a:ext cx="10358120" cy="1366520"/>
          </a:xfrm>
          <a:prstGeom prst="rect">
            <a:avLst/>
          </a:prstGeom>
        </p:spPr>
        <p:txBody>
          <a:bodyPr vert="horz" wrap="square" lIns="0" tIns="925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900" spc="375" dirty="0"/>
              <a:t>FRIEDMAN</a:t>
            </a:r>
            <a:r>
              <a:rPr sz="7900" spc="-425" dirty="0"/>
              <a:t> </a:t>
            </a:r>
            <a:r>
              <a:rPr sz="7900" spc="385" dirty="0"/>
              <a:t>NUMBERS</a:t>
            </a:r>
            <a:endParaRPr sz="79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1723" y="1662683"/>
            <a:ext cx="2540000" cy="33909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03808" y="2177033"/>
            <a:ext cx="11038840" cy="32969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3255010">
              <a:lnSpc>
                <a:spcPct val="90000"/>
              </a:lnSpc>
              <a:spcBef>
                <a:spcPts val="484"/>
              </a:spcBef>
            </a:pPr>
            <a:r>
              <a:rPr sz="3200" spc="1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Friedman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number</a:t>
            </a:r>
            <a:r>
              <a:rPr sz="32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34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32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2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Verdana"/>
                <a:cs typeface="Verdana"/>
              </a:rPr>
              <a:t>positive</a:t>
            </a:r>
            <a:r>
              <a:rPr sz="32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integer </a:t>
            </a:r>
            <a:r>
              <a:rPr sz="3200" spc="-5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32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85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32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32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45" dirty="0">
                <a:solidFill>
                  <a:srgbClr val="FFFFFF"/>
                </a:solidFill>
                <a:latin typeface="Verdana"/>
                <a:cs typeface="Verdana"/>
              </a:rPr>
              <a:t>written</a:t>
            </a:r>
            <a:r>
              <a:rPr sz="32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6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32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Verdana"/>
                <a:cs typeface="Verdana"/>
              </a:rPr>
              <a:t>some</a:t>
            </a:r>
            <a:r>
              <a:rPr sz="32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nontrivial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way</a:t>
            </a:r>
            <a:r>
              <a:rPr sz="32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40" dirty="0">
                <a:solidFill>
                  <a:srgbClr val="FFFFFF"/>
                </a:solidFill>
                <a:latin typeface="Verdana"/>
                <a:cs typeface="Verdana"/>
              </a:rPr>
              <a:t>using</a:t>
            </a:r>
            <a:r>
              <a:rPr sz="32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95" dirty="0">
                <a:solidFill>
                  <a:srgbClr val="FFFFFF"/>
                </a:solidFill>
                <a:latin typeface="Verdana"/>
                <a:cs typeface="Verdana"/>
              </a:rPr>
              <a:t>its</a:t>
            </a:r>
            <a:r>
              <a:rPr sz="32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own</a:t>
            </a:r>
            <a:r>
              <a:rPr sz="32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Verdana"/>
                <a:cs typeface="Verdana"/>
              </a:rPr>
              <a:t>digits</a:t>
            </a:r>
            <a:r>
              <a:rPr sz="32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together</a:t>
            </a:r>
            <a:r>
              <a:rPr sz="32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elementary</a:t>
            </a:r>
            <a:r>
              <a:rPr sz="32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operations</a:t>
            </a:r>
            <a:r>
              <a:rPr sz="32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420" dirty="0">
                <a:solidFill>
                  <a:srgbClr val="FFFFFF"/>
                </a:solidFill>
                <a:latin typeface="Verdana"/>
                <a:cs typeface="Verdana"/>
              </a:rPr>
              <a:t>(+,</a:t>
            </a:r>
            <a:r>
              <a:rPr sz="32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39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32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325" dirty="0">
                <a:solidFill>
                  <a:srgbClr val="FFFFFF"/>
                </a:solidFill>
                <a:latin typeface="Verdana"/>
                <a:cs typeface="Verdana"/>
              </a:rPr>
              <a:t>x,</a:t>
            </a:r>
            <a:r>
              <a:rPr sz="32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/, </a:t>
            </a:r>
            <a:r>
              <a:rPr sz="3200" spc="-80" dirty="0">
                <a:solidFill>
                  <a:srgbClr val="FFFFFF"/>
                </a:solidFill>
                <a:latin typeface="Verdana"/>
                <a:cs typeface="Verdana"/>
              </a:rPr>
              <a:t>exponents,</a:t>
            </a:r>
            <a:r>
              <a:rPr sz="32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32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grouping</a:t>
            </a:r>
            <a:r>
              <a:rPr sz="32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Verdana"/>
                <a:cs typeface="Verdana"/>
              </a:rPr>
              <a:t>symbols).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5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DR.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ERICH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FRIEDMAN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4B5DD-FEA4-FF03-99F4-9023BB8AD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0" y="0"/>
            <a:ext cx="1828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904874" y="685800"/>
            <a:ext cx="10358120" cy="1366520"/>
          </a:xfrm>
          <a:prstGeom prst="rect">
            <a:avLst/>
          </a:prstGeom>
        </p:spPr>
        <p:txBody>
          <a:bodyPr vert="horz" wrap="square" lIns="0" tIns="925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900" spc="375" dirty="0"/>
              <a:t>FRIEDMAN</a:t>
            </a:r>
            <a:r>
              <a:rPr sz="7900" spc="-425" dirty="0"/>
              <a:t> </a:t>
            </a:r>
            <a:r>
              <a:rPr sz="7900" spc="385" dirty="0"/>
              <a:t>NUMBERS</a:t>
            </a:r>
            <a:endParaRPr sz="7900"/>
          </a:p>
        </p:txBody>
      </p:sp>
      <p:sp>
        <p:nvSpPr>
          <p:cNvPr id="7" name="object 7"/>
          <p:cNvSpPr txBox="1"/>
          <p:nvPr/>
        </p:nvSpPr>
        <p:spPr>
          <a:xfrm>
            <a:off x="1329053" y="2608872"/>
            <a:ext cx="95097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994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6000" spc="-4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spc="-500" dirty="0">
                <a:solidFill>
                  <a:srgbClr val="FFFFFF"/>
                </a:solidFill>
                <a:latin typeface="Verdana"/>
                <a:cs typeface="Verdana"/>
              </a:rPr>
              <a:t>13</a:t>
            </a:r>
            <a:r>
              <a:rPr sz="6000" spc="-4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spc="4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000" spc="-4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spc="-150" dirty="0">
                <a:solidFill>
                  <a:srgbClr val="FFFFFF"/>
                </a:solidFill>
                <a:latin typeface="Verdana"/>
                <a:cs typeface="Verdana"/>
              </a:rPr>
              <a:t>Friedman</a:t>
            </a:r>
            <a:r>
              <a:rPr sz="6000" spc="-4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spc="-10" dirty="0">
                <a:solidFill>
                  <a:srgbClr val="FFFFFF"/>
                </a:solidFill>
                <a:latin typeface="Verdana"/>
                <a:cs typeface="Verdana"/>
              </a:rPr>
              <a:t>number?</a:t>
            </a:r>
            <a:endParaRPr sz="6000" dirty="0">
              <a:latin typeface="Verdana"/>
              <a:cs typeface="Verdana"/>
            </a:endParaRPr>
          </a:p>
        </p:txBody>
      </p:sp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92BF0772-1250-E833-9B73-2CAA5379E50C}"/>
              </a:ext>
            </a:extLst>
          </p:cNvPr>
          <p:cNvSpPr/>
          <p:nvPr/>
        </p:nvSpPr>
        <p:spPr>
          <a:xfrm>
            <a:off x="2199003" y="239344"/>
            <a:ext cx="7769861" cy="6618656"/>
          </a:xfrm>
          <a:prstGeom prst="noSmoking">
            <a:avLst/>
          </a:prstGeom>
          <a:solidFill>
            <a:srgbClr val="FF0000">
              <a:alpha val="4365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5819" y="2286000"/>
            <a:ext cx="904938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5" dirty="0">
                <a:solidFill>
                  <a:srgbClr val="FFFFFF"/>
                </a:solidFill>
                <a:latin typeface="Verdana"/>
                <a:cs typeface="Verdana"/>
              </a:rPr>
              <a:t>There</a:t>
            </a:r>
            <a:r>
              <a:rPr sz="32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spc="-33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Verdana"/>
                <a:cs typeface="Verdana"/>
              </a:rPr>
              <a:t>only</a:t>
            </a:r>
            <a:r>
              <a:rPr sz="32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spc="75" dirty="0">
                <a:solidFill>
                  <a:srgbClr val="FFFFFF"/>
                </a:solidFill>
                <a:latin typeface="Verdana"/>
                <a:cs typeface="Verdana"/>
              </a:rPr>
              <a:t>XXX</a:t>
            </a:r>
            <a:r>
              <a:rPr sz="32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Verdana"/>
                <a:cs typeface="Verdana"/>
              </a:rPr>
              <a:t>Friedman</a:t>
            </a:r>
            <a:r>
              <a:rPr sz="32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number</a:t>
            </a:r>
            <a:r>
              <a:rPr lang="en-US" sz="3200" spc="-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under</a:t>
            </a:r>
            <a:r>
              <a:rPr sz="32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95" dirty="0">
                <a:solidFill>
                  <a:srgbClr val="FFFFFF"/>
                </a:solidFill>
                <a:latin typeface="Verdana"/>
                <a:cs typeface="Verdana"/>
              </a:rPr>
              <a:t>100.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916940" y="510602"/>
            <a:ext cx="10358120" cy="1366520"/>
          </a:xfrm>
          <a:prstGeom prst="rect">
            <a:avLst/>
          </a:prstGeom>
        </p:spPr>
        <p:txBody>
          <a:bodyPr vert="horz" wrap="square" lIns="0" tIns="681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900" spc="375" dirty="0"/>
              <a:t>FRIEDMAN</a:t>
            </a:r>
            <a:r>
              <a:rPr sz="7900" spc="-425" dirty="0"/>
              <a:t> </a:t>
            </a:r>
            <a:r>
              <a:rPr sz="7900" spc="385" dirty="0"/>
              <a:t>NUMBERS</a:t>
            </a:r>
            <a:endParaRPr sz="7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5E681-BE20-82BE-3833-A4C8EF2FCDB3}"/>
              </a:ext>
            </a:extLst>
          </p:cNvPr>
          <p:cNvSpPr txBox="1"/>
          <p:nvPr/>
        </p:nvSpPr>
        <p:spPr>
          <a:xfrm rot="19910256">
            <a:off x="2453019" y="3013483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Shhhh</a:t>
            </a:r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9794" y="2066925"/>
            <a:ext cx="9794875" cy="259814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065" marR="5080" indent="-1270" algn="ctr">
              <a:lnSpc>
                <a:spcPct val="90000"/>
              </a:lnSpc>
              <a:spcBef>
                <a:spcPts val="820"/>
              </a:spcBef>
            </a:pPr>
            <a:r>
              <a:rPr lang="en-US" sz="6000" spc="-1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6000" spc="-135" dirty="0">
                <a:solidFill>
                  <a:srgbClr val="FFFFFF"/>
                </a:solidFill>
                <a:latin typeface="Verdana"/>
                <a:cs typeface="Verdana"/>
              </a:rPr>
              <a:t>here</a:t>
            </a:r>
            <a:r>
              <a:rPr sz="6000" spc="-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6000" spc="-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6000" spc="-415" dirty="0">
                <a:solidFill>
                  <a:srgbClr val="FFFFFF"/>
                </a:solidFill>
                <a:latin typeface="Verdana"/>
                <a:cs typeface="Verdana"/>
              </a:rPr>
              <a:t>XX </a:t>
            </a:r>
            <a:r>
              <a:rPr sz="6000" spc="-150" dirty="0">
                <a:solidFill>
                  <a:srgbClr val="FFFFFF"/>
                </a:solidFill>
                <a:latin typeface="Verdana"/>
                <a:cs typeface="Verdana"/>
              </a:rPr>
              <a:t>Friedman</a:t>
            </a:r>
            <a:r>
              <a:rPr sz="6000" spc="-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spc="-225" dirty="0">
                <a:solidFill>
                  <a:srgbClr val="FFFFFF"/>
                </a:solidFill>
                <a:latin typeface="Verdana"/>
                <a:cs typeface="Verdana"/>
              </a:rPr>
              <a:t>numbers</a:t>
            </a:r>
            <a:r>
              <a:rPr sz="6000" spc="-4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spc="-3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6000" spc="-4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6000" spc="-57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en-US" sz="6000" spc="-57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6000" spc="-570" dirty="0">
                <a:solidFill>
                  <a:srgbClr val="FFFFFF"/>
                </a:solidFill>
                <a:latin typeface="Verdana"/>
                <a:cs typeface="Verdana"/>
              </a:rPr>
              <a:t>0s.</a:t>
            </a:r>
            <a:r>
              <a:rPr sz="6000" spc="-43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spc="345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6000" spc="-4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spc="-8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6000" spc="-43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spc="-125" dirty="0">
                <a:solidFill>
                  <a:srgbClr val="FFFFFF"/>
                </a:solidFill>
                <a:latin typeface="Verdana"/>
                <a:cs typeface="Verdana"/>
              </a:rPr>
              <a:t>find</a:t>
            </a:r>
            <a:r>
              <a:rPr sz="6000" spc="-4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spc="-150" dirty="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sz="6000" spc="-4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6000" spc="-40" dirty="0">
                <a:solidFill>
                  <a:srgbClr val="FFFFFF"/>
                </a:solidFill>
                <a:latin typeface="Verdana"/>
                <a:cs typeface="Verdana"/>
              </a:rPr>
              <a:t>XX</a:t>
            </a:r>
            <a:r>
              <a:rPr sz="6000" spc="-40" dirty="0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sz="6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916939" y="239344"/>
            <a:ext cx="10358120" cy="1284505"/>
          </a:xfrm>
          <a:prstGeom prst="rect">
            <a:avLst/>
          </a:prstGeom>
        </p:spPr>
        <p:txBody>
          <a:bodyPr vert="horz" wrap="square" lIns="0" tIns="681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900" spc="130" dirty="0"/>
              <a:t>FIND</a:t>
            </a:r>
            <a:r>
              <a:rPr sz="7900" spc="-470" dirty="0"/>
              <a:t> </a:t>
            </a:r>
            <a:r>
              <a:rPr lang="en-US" sz="7900" spc="484" dirty="0"/>
              <a:t>XX</a:t>
            </a:r>
            <a:r>
              <a:rPr sz="7900" spc="-450" dirty="0"/>
              <a:t> </a:t>
            </a:r>
            <a:r>
              <a:rPr sz="7900" spc="450" dirty="0"/>
              <a:t>MORE</a:t>
            </a:r>
            <a:endParaRPr sz="7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111</TotalTime>
  <Words>361</Words>
  <Application>Microsoft Macintosh PowerPoint</Application>
  <PresentationFormat>Widescreen</PresentationFormat>
  <Paragraphs>79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Lucida Sans Unicode</vt:lpstr>
      <vt:lpstr>Tahoma</vt:lpstr>
      <vt:lpstr>Verdana</vt:lpstr>
      <vt:lpstr>Office Theme</vt:lpstr>
      <vt:lpstr>New Twists on your Favorite Math Circle Activity</vt:lpstr>
      <vt:lpstr>PowerPoint Presentation</vt:lpstr>
      <vt:lpstr>PowerPoint Presentation</vt:lpstr>
      <vt:lpstr>About Cindy…</vt:lpstr>
      <vt:lpstr>OPENING PUZZLE</vt:lpstr>
      <vt:lpstr>FRIEDMAN NUMBERS</vt:lpstr>
      <vt:lpstr>FRIEDMAN NUMBERS</vt:lpstr>
      <vt:lpstr>FRIEDMAN NUMBERS</vt:lpstr>
      <vt:lpstr>FIND XX MORE</vt:lpstr>
      <vt:lpstr>Instead…</vt:lpstr>
      <vt:lpstr>FRIEDMAN NUMBERS</vt:lpstr>
      <vt:lpstr>FRIEDMAN NUMBERS</vt:lpstr>
      <vt:lpstr>What would you do?</vt:lpstr>
      <vt:lpstr>PowerPoint Presentation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Carter</dc:creator>
  <cp:lastModifiedBy>Cindy York</cp:lastModifiedBy>
  <cp:revision>41</cp:revision>
  <dcterms:created xsi:type="dcterms:W3CDTF">2023-07-13T22:29:21Z</dcterms:created>
  <dcterms:modified xsi:type="dcterms:W3CDTF">2024-06-28T18:27:51Z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2023-07-13T00:00:00Z</vt:filetime>
  </property>
  <property fmtid="{D5CDD505-2E9C-101B-9397-08002B2CF9AE}" pid="5" name="Producer">
    <vt:lpwstr>Microsoft® PowerPoint® for Microsoft 365</vt:lpwstr>
  </property>
</Properties>
</file>