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3" r:id="rId6"/>
    <p:sldId id="262" r:id="rId7"/>
    <p:sldId id="265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2"/>
    <p:restoredTop sz="93908"/>
  </p:normalViewPr>
  <p:slideViewPr>
    <p:cSldViewPr snapToGrid="0" snapToObjects="1">
      <p:cViewPr varScale="1">
        <p:scale>
          <a:sx n="70" d="100"/>
          <a:sy n="70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20142-CB34-3240-BBEF-6832CA9CC7E3}" type="doc">
      <dgm:prSet loTypeId="urn:microsoft.com/office/officeart/2005/8/layout/radial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89C56-48DA-874C-B810-9BAC838B8F0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dirty="0"/>
            <a:t>Technology </a:t>
          </a:r>
        </a:p>
      </dgm:t>
    </dgm:pt>
    <dgm:pt modelId="{5DB65946-3124-1541-9B31-C6F428464F5A}" type="parTrans" cxnId="{5DEF1C76-9C20-7E46-88F7-0E97A2B4BCB5}">
      <dgm:prSet/>
      <dgm:spPr/>
      <dgm:t>
        <a:bodyPr/>
        <a:lstStyle/>
        <a:p>
          <a:endParaRPr lang="en-US" sz="3200"/>
        </a:p>
      </dgm:t>
    </dgm:pt>
    <dgm:pt modelId="{F3804C75-E3AB-4C45-BCBC-0F1960519F43}" type="sibTrans" cxnId="{5DEF1C76-9C20-7E46-88F7-0E97A2B4BCB5}">
      <dgm:prSet/>
      <dgm:spPr/>
      <dgm:t>
        <a:bodyPr/>
        <a:lstStyle/>
        <a:p>
          <a:endParaRPr lang="en-US" sz="3200"/>
        </a:p>
      </dgm:t>
    </dgm:pt>
    <dgm:pt modelId="{5CB3838F-C627-8041-B61A-9DFD5BB7BA1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dirty="0"/>
            <a:t>Standards</a:t>
          </a:r>
        </a:p>
      </dgm:t>
    </dgm:pt>
    <dgm:pt modelId="{6CF1373A-2277-7444-9078-38E9917080F9}" type="parTrans" cxnId="{5286266E-22B8-474B-B7C2-B282D9700DFC}">
      <dgm:prSet custT="1"/>
      <dgm:spPr/>
      <dgm:t>
        <a:bodyPr/>
        <a:lstStyle/>
        <a:p>
          <a:endParaRPr lang="en-US" sz="3200"/>
        </a:p>
      </dgm:t>
    </dgm:pt>
    <dgm:pt modelId="{7224AC94-8AD9-8D4E-89DD-B9B607C04ECB}" type="sibTrans" cxnId="{5286266E-22B8-474B-B7C2-B282D9700DFC}">
      <dgm:prSet/>
      <dgm:spPr/>
      <dgm:t>
        <a:bodyPr/>
        <a:lstStyle/>
        <a:p>
          <a:endParaRPr lang="en-US" sz="3200"/>
        </a:p>
      </dgm:t>
    </dgm:pt>
    <dgm:pt modelId="{894142DB-96D9-AF42-9E1A-BBB3C5EE2949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dirty="0"/>
            <a:t>Learning</a:t>
          </a:r>
        </a:p>
      </dgm:t>
    </dgm:pt>
    <dgm:pt modelId="{967B710B-76BB-5840-A2A2-99756D55C26E}" type="parTrans" cxnId="{594A5A7F-E850-374B-8AC8-C39D87F9B98A}">
      <dgm:prSet custT="1"/>
      <dgm:spPr/>
      <dgm:t>
        <a:bodyPr/>
        <a:lstStyle/>
        <a:p>
          <a:endParaRPr lang="en-US" sz="3200"/>
        </a:p>
      </dgm:t>
    </dgm:pt>
    <dgm:pt modelId="{5370F79A-702A-874B-82B4-F9C800C73ECF}" type="sibTrans" cxnId="{594A5A7F-E850-374B-8AC8-C39D87F9B98A}">
      <dgm:prSet/>
      <dgm:spPr/>
      <dgm:t>
        <a:bodyPr/>
        <a:lstStyle/>
        <a:p>
          <a:endParaRPr lang="en-US" sz="3200"/>
        </a:p>
      </dgm:t>
    </dgm:pt>
    <dgm:pt modelId="{4292BCF5-043F-1948-8292-23F39FD6A40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dirty="0"/>
            <a:t>Teaching</a:t>
          </a:r>
        </a:p>
      </dgm:t>
    </dgm:pt>
    <dgm:pt modelId="{B86065FD-F22A-DD40-80B3-D1E4E9333F2D}" type="parTrans" cxnId="{2B62603F-379F-6A4C-8AC1-1D6EC9377176}">
      <dgm:prSet custT="1"/>
      <dgm:spPr/>
      <dgm:t>
        <a:bodyPr/>
        <a:lstStyle/>
        <a:p>
          <a:endParaRPr lang="en-US" sz="3200"/>
        </a:p>
      </dgm:t>
    </dgm:pt>
    <dgm:pt modelId="{1C4D3F92-8489-324E-A736-D1F24F990366}" type="sibTrans" cxnId="{2B62603F-379F-6A4C-8AC1-1D6EC9377176}">
      <dgm:prSet/>
      <dgm:spPr/>
      <dgm:t>
        <a:bodyPr/>
        <a:lstStyle/>
        <a:p>
          <a:endParaRPr lang="en-US" sz="3200"/>
        </a:p>
      </dgm:t>
    </dgm:pt>
    <dgm:pt modelId="{B5B42CF8-AE29-CD45-A2CF-24036DC412A2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dirty="0"/>
            <a:t>Assessment</a:t>
          </a:r>
        </a:p>
      </dgm:t>
    </dgm:pt>
    <dgm:pt modelId="{DB6D9C59-2640-EE4B-815C-F417C024C7CC}" type="parTrans" cxnId="{F56ABFB0-C374-8B46-BB25-45ADF54FED3A}">
      <dgm:prSet custT="1"/>
      <dgm:spPr/>
      <dgm:t>
        <a:bodyPr/>
        <a:lstStyle/>
        <a:p>
          <a:endParaRPr lang="en-US" sz="3200"/>
        </a:p>
      </dgm:t>
    </dgm:pt>
    <dgm:pt modelId="{F3804D8F-9563-714B-8109-3B203A268FF1}" type="sibTrans" cxnId="{F56ABFB0-C374-8B46-BB25-45ADF54FED3A}">
      <dgm:prSet/>
      <dgm:spPr/>
      <dgm:t>
        <a:bodyPr/>
        <a:lstStyle/>
        <a:p>
          <a:endParaRPr lang="en-US" sz="3200"/>
        </a:p>
      </dgm:t>
    </dgm:pt>
    <dgm:pt modelId="{1977AFAC-78AC-1C4E-BFAD-C574B10D2B27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dirty="0"/>
            <a:t>Curriculum</a:t>
          </a:r>
        </a:p>
      </dgm:t>
    </dgm:pt>
    <dgm:pt modelId="{F3C91B6B-F206-8542-8E58-3CB7F6B94AD6}" type="parTrans" cxnId="{953669E6-ACB1-244F-98ED-2D2286D9F1E9}">
      <dgm:prSet custT="1"/>
      <dgm:spPr/>
      <dgm:t>
        <a:bodyPr/>
        <a:lstStyle/>
        <a:p>
          <a:endParaRPr lang="en-US" sz="3200"/>
        </a:p>
      </dgm:t>
    </dgm:pt>
    <dgm:pt modelId="{1139EC32-616A-4C42-9301-A50B3FF263A4}" type="sibTrans" cxnId="{953669E6-ACB1-244F-98ED-2D2286D9F1E9}">
      <dgm:prSet/>
      <dgm:spPr/>
      <dgm:t>
        <a:bodyPr/>
        <a:lstStyle/>
        <a:p>
          <a:endParaRPr lang="en-US" sz="3200"/>
        </a:p>
      </dgm:t>
    </dgm:pt>
    <dgm:pt modelId="{7D5DE753-13B4-FA4E-9736-A39F80D6A891}" type="pres">
      <dgm:prSet presAssocID="{D2720142-CB34-3240-BBEF-6832CA9CC7E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D23C67-CBE0-0B44-AD7B-0573ED897763}" type="pres">
      <dgm:prSet presAssocID="{6BE89C56-48DA-874C-B810-9BAC838B8F0D}" presName="centerShape" presStyleLbl="node0" presStyleIdx="0" presStyleCnt="1" custScaleX="145743" custScaleY="154008"/>
      <dgm:spPr/>
    </dgm:pt>
    <dgm:pt modelId="{27D8D00E-7AE8-A841-BF98-193B5C162BB2}" type="pres">
      <dgm:prSet presAssocID="{6CF1373A-2277-7444-9078-38E9917080F9}" presName="Name9" presStyleLbl="parChTrans1D2" presStyleIdx="0" presStyleCnt="5" custScaleX="2000000" custScaleY="154006"/>
      <dgm:spPr/>
    </dgm:pt>
    <dgm:pt modelId="{2B1C1E3A-04FC-1E4E-918C-1F1A06DAD9DD}" type="pres">
      <dgm:prSet presAssocID="{6CF1373A-2277-7444-9078-38E9917080F9}" presName="connTx" presStyleLbl="parChTrans1D2" presStyleIdx="0" presStyleCnt="5"/>
      <dgm:spPr/>
    </dgm:pt>
    <dgm:pt modelId="{E7AC1C58-0723-7141-9CFB-09A25981BA38}" type="pres">
      <dgm:prSet presAssocID="{5CB3838F-C627-8041-B61A-9DFD5BB7BA10}" presName="node" presStyleLbl="node1" presStyleIdx="0" presStyleCnt="5" custScaleX="145743" custScaleY="154008">
        <dgm:presLayoutVars>
          <dgm:bulletEnabled val="1"/>
        </dgm:presLayoutVars>
      </dgm:prSet>
      <dgm:spPr/>
    </dgm:pt>
    <dgm:pt modelId="{9C8EA3DE-8D32-594C-819E-5877C4A9BE04}" type="pres">
      <dgm:prSet presAssocID="{F3C91B6B-F206-8542-8E58-3CB7F6B94AD6}" presName="Name9" presStyleLbl="parChTrans1D2" presStyleIdx="1" presStyleCnt="5" custScaleX="2000000" custScaleY="154006"/>
      <dgm:spPr/>
    </dgm:pt>
    <dgm:pt modelId="{6FF6D4DA-AE87-FC4E-AE02-021E2254217E}" type="pres">
      <dgm:prSet presAssocID="{F3C91B6B-F206-8542-8E58-3CB7F6B94AD6}" presName="connTx" presStyleLbl="parChTrans1D2" presStyleIdx="1" presStyleCnt="5"/>
      <dgm:spPr/>
    </dgm:pt>
    <dgm:pt modelId="{DCC39726-C776-E247-B7AA-D40C8FC76745}" type="pres">
      <dgm:prSet presAssocID="{1977AFAC-78AC-1C4E-BFAD-C574B10D2B27}" presName="node" presStyleLbl="node1" presStyleIdx="1" presStyleCnt="5" custScaleX="145743" custScaleY="154008">
        <dgm:presLayoutVars>
          <dgm:bulletEnabled val="1"/>
        </dgm:presLayoutVars>
      </dgm:prSet>
      <dgm:spPr/>
    </dgm:pt>
    <dgm:pt modelId="{01CCEB6D-A7AF-B84B-83D3-9C507A40257F}" type="pres">
      <dgm:prSet presAssocID="{967B710B-76BB-5840-A2A2-99756D55C26E}" presName="Name9" presStyleLbl="parChTrans1D2" presStyleIdx="2" presStyleCnt="5" custScaleX="2000000" custScaleY="154006"/>
      <dgm:spPr/>
    </dgm:pt>
    <dgm:pt modelId="{5FBE6ED0-450C-C74C-B049-8EC0723453A3}" type="pres">
      <dgm:prSet presAssocID="{967B710B-76BB-5840-A2A2-99756D55C26E}" presName="connTx" presStyleLbl="parChTrans1D2" presStyleIdx="2" presStyleCnt="5"/>
      <dgm:spPr/>
    </dgm:pt>
    <dgm:pt modelId="{14B88567-2E21-534A-BB17-B7C2E618AE7B}" type="pres">
      <dgm:prSet presAssocID="{894142DB-96D9-AF42-9E1A-BBB3C5EE2949}" presName="node" presStyleLbl="node1" presStyleIdx="2" presStyleCnt="5" custScaleX="145743" custScaleY="154008">
        <dgm:presLayoutVars>
          <dgm:bulletEnabled val="1"/>
        </dgm:presLayoutVars>
      </dgm:prSet>
      <dgm:spPr/>
    </dgm:pt>
    <dgm:pt modelId="{A7D01EB2-09D8-A043-8C06-C8274C99D111}" type="pres">
      <dgm:prSet presAssocID="{B86065FD-F22A-DD40-80B3-D1E4E9333F2D}" presName="Name9" presStyleLbl="parChTrans1D2" presStyleIdx="3" presStyleCnt="5" custScaleX="2000000" custScaleY="154006"/>
      <dgm:spPr/>
    </dgm:pt>
    <dgm:pt modelId="{EFA09905-D591-4246-8BF0-0829EECB67C4}" type="pres">
      <dgm:prSet presAssocID="{B86065FD-F22A-DD40-80B3-D1E4E9333F2D}" presName="connTx" presStyleLbl="parChTrans1D2" presStyleIdx="3" presStyleCnt="5"/>
      <dgm:spPr/>
    </dgm:pt>
    <dgm:pt modelId="{A35F5C46-8F5A-3A46-9AB8-A388DACA10DF}" type="pres">
      <dgm:prSet presAssocID="{4292BCF5-043F-1948-8292-23F39FD6A40E}" presName="node" presStyleLbl="node1" presStyleIdx="3" presStyleCnt="5" custScaleX="145743" custScaleY="154008">
        <dgm:presLayoutVars>
          <dgm:bulletEnabled val="1"/>
        </dgm:presLayoutVars>
      </dgm:prSet>
      <dgm:spPr/>
    </dgm:pt>
    <dgm:pt modelId="{F7E34054-0920-A74F-B0BD-44226E123C4C}" type="pres">
      <dgm:prSet presAssocID="{DB6D9C59-2640-EE4B-815C-F417C024C7CC}" presName="Name9" presStyleLbl="parChTrans1D2" presStyleIdx="4" presStyleCnt="5" custScaleX="2000000" custScaleY="154006"/>
      <dgm:spPr/>
    </dgm:pt>
    <dgm:pt modelId="{74CA68A9-78A6-1A4B-805F-9B1E58FEC7D1}" type="pres">
      <dgm:prSet presAssocID="{DB6D9C59-2640-EE4B-815C-F417C024C7CC}" presName="connTx" presStyleLbl="parChTrans1D2" presStyleIdx="4" presStyleCnt="5"/>
      <dgm:spPr/>
    </dgm:pt>
    <dgm:pt modelId="{4A90CA84-ADE0-C043-802F-CC289EECC3E8}" type="pres">
      <dgm:prSet presAssocID="{B5B42CF8-AE29-CD45-A2CF-24036DC412A2}" presName="node" presStyleLbl="node1" presStyleIdx="4" presStyleCnt="5" custScaleX="145743" custScaleY="154008">
        <dgm:presLayoutVars>
          <dgm:bulletEnabled val="1"/>
        </dgm:presLayoutVars>
      </dgm:prSet>
      <dgm:spPr/>
    </dgm:pt>
  </dgm:ptLst>
  <dgm:cxnLst>
    <dgm:cxn modelId="{5745FE25-B935-EE4D-B0B0-8D75B0C2A637}" type="presOf" srcId="{967B710B-76BB-5840-A2A2-99756D55C26E}" destId="{5FBE6ED0-450C-C74C-B049-8EC0723453A3}" srcOrd="1" destOrd="0" presId="urn:microsoft.com/office/officeart/2005/8/layout/radial1"/>
    <dgm:cxn modelId="{B17BD628-19C5-E843-91B5-80C05FD089CF}" type="presOf" srcId="{DB6D9C59-2640-EE4B-815C-F417C024C7CC}" destId="{74CA68A9-78A6-1A4B-805F-9B1E58FEC7D1}" srcOrd="1" destOrd="0" presId="urn:microsoft.com/office/officeart/2005/8/layout/radial1"/>
    <dgm:cxn modelId="{2B62603F-379F-6A4C-8AC1-1D6EC9377176}" srcId="{6BE89C56-48DA-874C-B810-9BAC838B8F0D}" destId="{4292BCF5-043F-1948-8292-23F39FD6A40E}" srcOrd="3" destOrd="0" parTransId="{B86065FD-F22A-DD40-80B3-D1E4E9333F2D}" sibTransId="{1C4D3F92-8489-324E-A736-D1F24F990366}"/>
    <dgm:cxn modelId="{2864B943-DB7C-BC46-8C84-330BB4DC6BAE}" type="presOf" srcId="{5CB3838F-C627-8041-B61A-9DFD5BB7BA10}" destId="{E7AC1C58-0723-7141-9CFB-09A25981BA38}" srcOrd="0" destOrd="0" presId="urn:microsoft.com/office/officeart/2005/8/layout/radial1"/>
    <dgm:cxn modelId="{041E0747-E1FB-7D4D-9874-217F2EB530D9}" type="presOf" srcId="{1977AFAC-78AC-1C4E-BFAD-C574B10D2B27}" destId="{DCC39726-C776-E247-B7AA-D40C8FC76745}" srcOrd="0" destOrd="0" presId="urn:microsoft.com/office/officeart/2005/8/layout/radial1"/>
    <dgm:cxn modelId="{10A8AD47-0D65-5840-B730-AFC4B9C8374F}" type="presOf" srcId="{6CF1373A-2277-7444-9078-38E9917080F9}" destId="{2B1C1E3A-04FC-1E4E-918C-1F1A06DAD9DD}" srcOrd="1" destOrd="0" presId="urn:microsoft.com/office/officeart/2005/8/layout/radial1"/>
    <dgm:cxn modelId="{07F6A164-58FF-9241-94B9-D6383A9E68EA}" type="presOf" srcId="{D2720142-CB34-3240-BBEF-6832CA9CC7E3}" destId="{7D5DE753-13B4-FA4E-9736-A39F80D6A891}" srcOrd="0" destOrd="0" presId="urn:microsoft.com/office/officeart/2005/8/layout/radial1"/>
    <dgm:cxn modelId="{5286266E-22B8-474B-B7C2-B282D9700DFC}" srcId="{6BE89C56-48DA-874C-B810-9BAC838B8F0D}" destId="{5CB3838F-C627-8041-B61A-9DFD5BB7BA10}" srcOrd="0" destOrd="0" parTransId="{6CF1373A-2277-7444-9078-38E9917080F9}" sibTransId="{7224AC94-8AD9-8D4E-89DD-B9B607C04ECB}"/>
    <dgm:cxn modelId="{A53DFD6E-C83C-7D40-9ABE-6053FD8D7E74}" type="presOf" srcId="{B86065FD-F22A-DD40-80B3-D1E4E9333F2D}" destId="{EFA09905-D591-4246-8BF0-0829EECB67C4}" srcOrd="1" destOrd="0" presId="urn:microsoft.com/office/officeart/2005/8/layout/radial1"/>
    <dgm:cxn modelId="{5DEF1C76-9C20-7E46-88F7-0E97A2B4BCB5}" srcId="{D2720142-CB34-3240-BBEF-6832CA9CC7E3}" destId="{6BE89C56-48DA-874C-B810-9BAC838B8F0D}" srcOrd="0" destOrd="0" parTransId="{5DB65946-3124-1541-9B31-C6F428464F5A}" sibTransId="{F3804C75-E3AB-4C45-BCBC-0F1960519F43}"/>
    <dgm:cxn modelId="{6B0EBD7A-1A56-FC4B-B7F6-F4425B854979}" type="presOf" srcId="{DB6D9C59-2640-EE4B-815C-F417C024C7CC}" destId="{F7E34054-0920-A74F-B0BD-44226E123C4C}" srcOrd="0" destOrd="0" presId="urn:microsoft.com/office/officeart/2005/8/layout/radial1"/>
    <dgm:cxn modelId="{594A5A7F-E850-374B-8AC8-C39D87F9B98A}" srcId="{6BE89C56-48DA-874C-B810-9BAC838B8F0D}" destId="{894142DB-96D9-AF42-9E1A-BBB3C5EE2949}" srcOrd="2" destOrd="0" parTransId="{967B710B-76BB-5840-A2A2-99756D55C26E}" sibTransId="{5370F79A-702A-874B-82B4-F9C800C73ECF}"/>
    <dgm:cxn modelId="{6F7B0388-C815-9D4C-A1E6-C32821B00AAC}" type="presOf" srcId="{967B710B-76BB-5840-A2A2-99756D55C26E}" destId="{01CCEB6D-A7AF-B84B-83D3-9C507A40257F}" srcOrd="0" destOrd="0" presId="urn:microsoft.com/office/officeart/2005/8/layout/radial1"/>
    <dgm:cxn modelId="{391EC48F-FB26-3843-9924-6E0715E2E87D}" type="presOf" srcId="{894142DB-96D9-AF42-9E1A-BBB3C5EE2949}" destId="{14B88567-2E21-534A-BB17-B7C2E618AE7B}" srcOrd="0" destOrd="0" presId="urn:microsoft.com/office/officeart/2005/8/layout/radial1"/>
    <dgm:cxn modelId="{DDE94995-B743-894C-B4D6-524E4D4748CF}" type="presOf" srcId="{6CF1373A-2277-7444-9078-38E9917080F9}" destId="{27D8D00E-7AE8-A841-BF98-193B5C162BB2}" srcOrd="0" destOrd="0" presId="urn:microsoft.com/office/officeart/2005/8/layout/radial1"/>
    <dgm:cxn modelId="{61E5A49B-684E-F147-BC0D-97A0EF07DC87}" type="presOf" srcId="{F3C91B6B-F206-8542-8E58-3CB7F6B94AD6}" destId="{9C8EA3DE-8D32-594C-819E-5877C4A9BE04}" srcOrd="0" destOrd="0" presId="urn:microsoft.com/office/officeart/2005/8/layout/radial1"/>
    <dgm:cxn modelId="{F56ABFB0-C374-8B46-BB25-45ADF54FED3A}" srcId="{6BE89C56-48DA-874C-B810-9BAC838B8F0D}" destId="{B5B42CF8-AE29-CD45-A2CF-24036DC412A2}" srcOrd="4" destOrd="0" parTransId="{DB6D9C59-2640-EE4B-815C-F417C024C7CC}" sibTransId="{F3804D8F-9563-714B-8109-3B203A268FF1}"/>
    <dgm:cxn modelId="{DA8183B5-FB94-C94C-88F6-75300414A00F}" type="presOf" srcId="{F3C91B6B-F206-8542-8E58-3CB7F6B94AD6}" destId="{6FF6D4DA-AE87-FC4E-AE02-021E2254217E}" srcOrd="1" destOrd="0" presId="urn:microsoft.com/office/officeart/2005/8/layout/radial1"/>
    <dgm:cxn modelId="{FF3427C0-1313-284A-943C-EA78AF8980ED}" type="presOf" srcId="{4292BCF5-043F-1948-8292-23F39FD6A40E}" destId="{A35F5C46-8F5A-3A46-9AB8-A388DACA10DF}" srcOrd="0" destOrd="0" presId="urn:microsoft.com/office/officeart/2005/8/layout/radial1"/>
    <dgm:cxn modelId="{953669E6-ACB1-244F-98ED-2D2286D9F1E9}" srcId="{6BE89C56-48DA-874C-B810-9BAC838B8F0D}" destId="{1977AFAC-78AC-1C4E-BFAD-C574B10D2B27}" srcOrd="1" destOrd="0" parTransId="{F3C91B6B-F206-8542-8E58-3CB7F6B94AD6}" sibTransId="{1139EC32-616A-4C42-9301-A50B3FF263A4}"/>
    <dgm:cxn modelId="{015646EF-B023-A84D-88D9-7E6A9CFA4454}" type="presOf" srcId="{B5B42CF8-AE29-CD45-A2CF-24036DC412A2}" destId="{4A90CA84-ADE0-C043-802F-CC289EECC3E8}" srcOrd="0" destOrd="0" presId="urn:microsoft.com/office/officeart/2005/8/layout/radial1"/>
    <dgm:cxn modelId="{DFDE9AF0-24A1-AC40-AFB1-5CE988128800}" type="presOf" srcId="{B86065FD-F22A-DD40-80B3-D1E4E9333F2D}" destId="{A7D01EB2-09D8-A043-8C06-C8274C99D111}" srcOrd="0" destOrd="0" presId="urn:microsoft.com/office/officeart/2005/8/layout/radial1"/>
    <dgm:cxn modelId="{358A81FC-46A1-8442-AF4A-120403EA7E98}" type="presOf" srcId="{6BE89C56-48DA-874C-B810-9BAC838B8F0D}" destId="{EBD23C67-CBE0-0B44-AD7B-0573ED897763}" srcOrd="0" destOrd="0" presId="urn:microsoft.com/office/officeart/2005/8/layout/radial1"/>
    <dgm:cxn modelId="{E665523D-3087-8C46-9574-A0920CB96C7C}" type="presParOf" srcId="{7D5DE753-13B4-FA4E-9736-A39F80D6A891}" destId="{EBD23C67-CBE0-0B44-AD7B-0573ED897763}" srcOrd="0" destOrd="0" presId="urn:microsoft.com/office/officeart/2005/8/layout/radial1"/>
    <dgm:cxn modelId="{D13968F4-9EC1-C240-90F9-64F1FDFDDB25}" type="presParOf" srcId="{7D5DE753-13B4-FA4E-9736-A39F80D6A891}" destId="{27D8D00E-7AE8-A841-BF98-193B5C162BB2}" srcOrd="1" destOrd="0" presId="urn:microsoft.com/office/officeart/2005/8/layout/radial1"/>
    <dgm:cxn modelId="{52CB2553-72E7-D64E-A501-5FF136616FD7}" type="presParOf" srcId="{27D8D00E-7AE8-A841-BF98-193B5C162BB2}" destId="{2B1C1E3A-04FC-1E4E-918C-1F1A06DAD9DD}" srcOrd="0" destOrd="0" presId="urn:microsoft.com/office/officeart/2005/8/layout/radial1"/>
    <dgm:cxn modelId="{7D98E0BA-EE6C-A645-9C5F-48FFEA1CD6BD}" type="presParOf" srcId="{7D5DE753-13B4-FA4E-9736-A39F80D6A891}" destId="{E7AC1C58-0723-7141-9CFB-09A25981BA38}" srcOrd="2" destOrd="0" presId="urn:microsoft.com/office/officeart/2005/8/layout/radial1"/>
    <dgm:cxn modelId="{23839644-3415-0D4E-BBAE-B3DE5F071A73}" type="presParOf" srcId="{7D5DE753-13B4-FA4E-9736-A39F80D6A891}" destId="{9C8EA3DE-8D32-594C-819E-5877C4A9BE04}" srcOrd="3" destOrd="0" presId="urn:microsoft.com/office/officeart/2005/8/layout/radial1"/>
    <dgm:cxn modelId="{E4E8027E-A798-CE44-BCBD-312D8E21BD50}" type="presParOf" srcId="{9C8EA3DE-8D32-594C-819E-5877C4A9BE04}" destId="{6FF6D4DA-AE87-FC4E-AE02-021E2254217E}" srcOrd="0" destOrd="0" presId="urn:microsoft.com/office/officeart/2005/8/layout/radial1"/>
    <dgm:cxn modelId="{5DCB126B-C0C2-674D-9B27-96A0A3422EA0}" type="presParOf" srcId="{7D5DE753-13B4-FA4E-9736-A39F80D6A891}" destId="{DCC39726-C776-E247-B7AA-D40C8FC76745}" srcOrd="4" destOrd="0" presId="urn:microsoft.com/office/officeart/2005/8/layout/radial1"/>
    <dgm:cxn modelId="{D908AA3B-7857-8F4E-AF84-839C852AC7AF}" type="presParOf" srcId="{7D5DE753-13B4-FA4E-9736-A39F80D6A891}" destId="{01CCEB6D-A7AF-B84B-83D3-9C507A40257F}" srcOrd="5" destOrd="0" presId="urn:microsoft.com/office/officeart/2005/8/layout/radial1"/>
    <dgm:cxn modelId="{10483AA0-18A1-A64D-820E-E2FB4C6A9C86}" type="presParOf" srcId="{01CCEB6D-A7AF-B84B-83D3-9C507A40257F}" destId="{5FBE6ED0-450C-C74C-B049-8EC0723453A3}" srcOrd="0" destOrd="0" presId="urn:microsoft.com/office/officeart/2005/8/layout/radial1"/>
    <dgm:cxn modelId="{98AFAC3A-E07D-E54E-B5B3-FB4AC8E835DF}" type="presParOf" srcId="{7D5DE753-13B4-FA4E-9736-A39F80D6A891}" destId="{14B88567-2E21-534A-BB17-B7C2E618AE7B}" srcOrd="6" destOrd="0" presId="urn:microsoft.com/office/officeart/2005/8/layout/radial1"/>
    <dgm:cxn modelId="{C44C28DB-45C9-CE4C-95DD-16CD91AE035B}" type="presParOf" srcId="{7D5DE753-13B4-FA4E-9736-A39F80D6A891}" destId="{A7D01EB2-09D8-A043-8C06-C8274C99D111}" srcOrd="7" destOrd="0" presId="urn:microsoft.com/office/officeart/2005/8/layout/radial1"/>
    <dgm:cxn modelId="{645DE53C-12FF-BA44-967C-EA20925186E8}" type="presParOf" srcId="{A7D01EB2-09D8-A043-8C06-C8274C99D111}" destId="{EFA09905-D591-4246-8BF0-0829EECB67C4}" srcOrd="0" destOrd="0" presId="urn:microsoft.com/office/officeart/2005/8/layout/radial1"/>
    <dgm:cxn modelId="{FB7D5AFD-A5F3-714A-B57A-D9A75B4A690C}" type="presParOf" srcId="{7D5DE753-13B4-FA4E-9736-A39F80D6A891}" destId="{A35F5C46-8F5A-3A46-9AB8-A388DACA10DF}" srcOrd="8" destOrd="0" presId="urn:microsoft.com/office/officeart/2005/8/layout/radial1"/>
    <dgm:cxn modelId="{92BD387F-1B59-4147-A8D8-DF6D3A9DF1A3}" type="presParOf" srcId="{7D5DE753-13B4-FA4E-9736-A39F80D6A891}" destId="{F7E34054-0920-A74F-B0BD-44226E123C4C}" srcOrd="9" destOrd="0" presId="urn:microsoft.com/office/officeart/2005/8/layout/radial1"/>
    <dgm:cxn modelId="{192C3CEE-0401-0240-9C8C-B923CEBD5748}" type="presParOf" srcId="{F7E34054-0920-A74F-B0BD-44226E123C4C}" destId="{74CA68A9-78A6-1A4B-805F-9B1E58FEC7D1}" srcOrd="0" destOrd="0" presId="urn:microsoft.com/office/officeart/2005/8/layout/radial1"/>
    <dgm:cxn modelId="{2D1EC13C-C2B9-B747-9BAF-5A167E322FB9}" type="presParOf" srcId="{7D5DE753-13B4-FA4E-9736-A39F80D6A891}" destId="{4A90CA84-ADE0-C043-802F-CC289EECC3E8}" srcOrd="10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23C67-CBE0-0B44-AD7B-0573ED897763}">
      <dsp:nvSpPr>
        <dsp:cNvPr id="0" name=""/>
        <dsp:cNvSpPr/>
      </dsp:nvSpPr>
      <dsp:spPr>
        <a:xfrm>
          <a:off x="3337341" y="2043088"/>
          <a:ext cx="2852089" cy="30138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Technology </a:t>
          </a:r>
        </a:p>
      </dsp:txBody>
      <dsp:txXfrm>
        <a:off x="3755020" y="2484453"/>
        <a:ext cx="2016731" cy="2131099"/>
      </dsp:txXfrm>
    </dsp:sp>
    <dsp:sp modelId="{27D8D00E-7AE8-A841-BF98-193B5C162BB2}">
      <dsp:nvSpPr>
        <dsp:cNvPr id="0" name=""/>
        <dsp:cNvSpPr/>
      </dsp:nvSpPr>
      <dsp:spPr>
        <a:xfrm rot="5400000">
          <a:off x="4530289" y="2257697"/>
          <a:ext cx="466193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66193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530289" y="2258235"/>
        <a:ext cx="466193" cy="35898"/>
      </dsp:txXfrm>
    </dsp:sp>
    <dsp:sp modelId="{E7AC1C58-0723-7141-9CFB-09A25981BA38}">
      <dsp:nvSpPr>
        <dsp:cNvPr id="0" name=""/>
        <dsp:cNvSpPr/>
      </dsp:nvSpPr>
      <dsp:spPr>
        <a:xfrm>
          <a:off x="3337341" y="-504547"/>
          <a:ext cx="2852089" cy="30138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Standards</a:t>
          </a:r>
        </a:p>
      </dsp:txBody>
      <dsp:txXfrm>
        <a:off x="3755020" y="-63182"/>
        <a:ext cx="2016731" cy="2131099"/>
      </dsp:txXfrm>
    </dsp:sp>
    <dsp:sp modelId="{9C8EA3DE-8D32-594C-819E-5877C4A9BE04}">
      <dsp:nvSpPr>
        <dsp:cNvPr id="0" name=""/>
        <dsp:cNvSpPr/>
      </dsp:nvSpPr>
      <dsp:spPr>
        <a:xfrm rot="9720000">
          <a:off x="5815466" y="3137884"/>
          <a:ext cx="318784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18784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10800000">
        <a:off x="5815466" y="3144098"/>
        <a:ext cx="318784" cy="24547"/>
      </dsp:txXfrm>
    </dsp:sp>
    <dsp:sp modelId="{DCC39726-C776-E247-B7AA-D40C8FC76745}">
      <dsp:nvSpPr>
        <dsp:cNvPr id="0" name=""/>
        <dsp:cNvSpPr/>
      </dsp:nvSpPr>
      <dsp:spPr>
        <a:xfrm>
          <a:off x="5760287" y="1255825"/>
          <a:ext cx="2852089" cy="30138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Curriculum</a:t>
          </a:r>
        </a:p>
      </dsp:txBody>
      <dsp:txXfrm>
        <a:off x="6177966" y="1697190"/>
        <a:ext cx="2016731" cy="2131099"/>
      </dsp:txXfrm>
    </dsp:sp>
    <dsp:sp modelId="{01CCEB6D-A7AF-B84B-83D3-9C507A40257F}">
      <dsp:nvSpPr>
        <dsp:cNvPr id="0" name=""/>
        <dsp:cNvSpPr/>
      </dsp:nvSpPr>
      <dsp:spPr>
        <a:xfrm rot="14040000">
          <a:off x="5308494" y="4562056"/>
          <a:ext cx="407246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07246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 rot="10800000">
        <a:off x="5308494" y="4564863"/>
        <a:ext cx="407246" cy="31359"/>
      </dsp:txXfrm>
    </dsp:sp>
    <dsp:sp modelId="{14B88567-2E21-534A-BB17-B7C2E618AE7B}">
      <dsp:nvSpPr>
        <dsp:cNvPr id="0" name=""/>
        <dsp:cNvSpPr/>
      </dsp:nvSpPr>
      <dsp:spPr>
        <a:xfrm>
          <a:off x="4834804" y="4104169"/>
          <a:ext cx="2852089" cy="30138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Learning</a:t>
          </a:r>
        </a:p>
      </dsp:txBody>
      <dsp:txXfrm>
        <a:off x="5252483" y="4545534"/>
        <a:ext cx="2016731" cy="2131099"/>
      </dsp:txXfrm>
    </dsp:sp>
    <dsp:sp modelId="{A7D01EB2-09D8-A043-8C06-C8274C99D111}">
      <dsp:nvSpPr>
        <dsp:cNvPr id="0" name=""/>
        <dsp:cNvSpPr/>
      </dsp:nvSpPr>
      <dsp:spPr>
        <a:xfrm rot="18360000">
          <a:off x="3811031" y="4562056"/>
          <a:ext cx="407246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407246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811031" y="4564863"/>
        <a:ext cx="407246" cy="31359"/>
      </dsp:txXfrm>
    </dsp:sp>
    <dsp:sp modelId="{A35F5C46-8F5A-3A46-9AB8-A388DACA10DF}">
      <dsp:nvSpPr>
        <dsp:cNvPr id="0" name=""/>
        <dsp:cNvSpPr/>
      </dsp:nvSpPr>
      <dsp:spPr>
        <a:xfrm>
          <a:off x="1839878" y="4104169"/>
          <a:ext cx="2852089" cy="30138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Teaching</a:t>
          </a:r>
        </a:p>
      </dsp:txBody>
      <dsp:txXfrm>
        <a:off x="2257557" y="4545534"/>
        <a:ext cx="2016731" cy="2131099"/>
      </dsp:txXfrm>
    </dsp:sp>
    <dsp:sp modelId="{F7E34054-0920-A74F-B0BD-44226E123C4C}">
      <dsp:nvSpPr>
        <dsp:cNvPr id="0" name=""/>
        <dsp:cNvSpPr/>
      </dsp:nvSpPr>
      <dsp:spPr>
        <a:xfrm rot="1080000">
          <a:off x="3392520" y="3137884"/>
          <a:ext cx="318784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318784" y="184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392520" y="3144098"/>
        <a:ext cx="318784" cy="24547"/>
      </dsp:txXfrm>
    </dsp:sp>
    <dsp:sp modelId="{4A90CA84-ADE0-C043-802F-CC289EECC3E8}">
      <dsp:nvSpPr>
        <dsp:cNvPr id="0" name=""/>
        <dsp:cNvSpPr/>
      </dsp:nvSpPr>
      <dsp:spPr>
        <a:xfrm>
          <a:off x="914395" y="1255825"/>
          <a:ext cx="2852089" cy="301382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Assessment</a:t>
          </a:r>
        </a:p>
      </dsp:txBody>
      <dsp:txXfrm>
        <a:off x="1332074" y="1697190"/>
        <a:ext cx="2016731" cy="2131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EE8B-5A5D-4047-970C-5ACEFEE439BD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09B3-FA75-8B40-8462-0A6AB18B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71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49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82201" y="531200"/>
            <a:ext cx="9827599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82201" y="2131211"/>
            <a:ext cx="9827599" cy="44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24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2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A628-6165-3544-8A2C-FDEBF5036D2A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A503-838A-D642-AFFF-A2149A8A5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genscience.org/topic-arrangement/msgrowth-development-and-reproduction-organisms" TargetMode="External"/><Relationship Id="rId7" Type="http://schemas.openxmlformats.org/officeDocument/2006/relationships/hyperlink" Target="https://goo.gl/BgPuj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o.gl/AgnlVB" TargetMode="External"/><Relationship Id="rId5" Type="http://schemas.openxmlformats.org/officeDocument/2006/relationships/hyperlink" Target="http://goo.gl/6aob3o" TargetMode="External"/><Relationship Id="rId4" Type="http://schemas.openxmlformats.org/officeDocument/2006/relationships/hyperlink" Target="https://goo.gl/7YddI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728B-6498-874B-8AD0-9C9A052B1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Redefining Learning: Integrating technology into the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FE302-FC2F-F54D-B639-34CA3546E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Cindy S. York, PhD</a:t>
            </a:r>
          </a:p>
          <a:p>
            <a:r>
              <a:rPr lang="en-US" dirty="0"/>
              <a:t>Associate Professor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D39BD-DD71-1D49-9366-8365B771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6" y="3358005"/>
            <a:ext cx="2506218" cy="3313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BF4C2F-99A2-DE44-8B9D-DA9DFB08F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" y="3509869"/>
            <a:ext cx="2347722" cy="316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ctrTitle" idx="4294967295"/>
          </p:nvPr>
        </p:nvSpPr>
        <p:spPr>
          <a:xfrm>
            <a:off x="914150" y="516050"/>
            <a:ext cx="7135600" cy="899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>
                <a:latin typeface="+mn-lt"/>
                <a:ea typeface="Walter Turncoat"/>
                <a:cs typeface="Walter Turncoat"/>
                <a:sym typeface="Walter Turncoat"/>
              </a:rPr>
              <a:t>Resources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4294967295"/>
          </p:nvPr>
        </p:nvSpPr>
        <p:spPr>
          <a:xfrm>
            <a:off x="3984333" y="1415250"/>
            <a:ext cx="7135600" cy="487188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1900" b="1" dirty="0" err="1">
                <a:ea typeface="Raleway"/>
                <a:cs typeface="Raleway"/>
                <a:sym typeface="Raleway"/>
              </a:rPr>
              <a:t>Dousay</a:t>
            </a:r>
            <a:r>
              <a:rPr lang="en-US" sz="1900" b="1" dirty="0">
                <a:ea typeface="Raleway"/>
                <a:cs typeface="Raleway"/>
                <a:sym typeface="Raleway"/>
              </a:rPr>
              <a:t>, T. A., &amp; </a:t>
            </a:r>
            <a:r>
              <a:rPr lang="en-US" sz="1900" b="1" dirty="0" err="1">
                <a:ea typeface="Raleway"/>
                <a:cs typeface="Raleway"/>
                <a:sym typeface="Raleway"/>
              </a:rPr>
              <a:t>Weible</a:t>
            </a:r>
            <a:r>
              <a:rPr lang="en-US" sz="1900" b="1" dirty="0">
                <a:ea typeface="Raleway"/>
                <a:cs typeface="Raleway"/>
                <a:sym typeface="Raleway"/>
              </a:rPr>
              <a:t>, J. L. </a:t>
            </a:r>
            <a:r>
              <a:rPr lang="en-US" sz="1900" dirty="0">
                <a:ea typeface="Raleway"/>
                <a:cs typeface="Raleway"/>
                <a:sym typeface="Raleway"/>
              </a:rPr>
              <a:t>(2019, in press). </a:t>
            </a:r>
            <a:r>
              <a:rPr lang="en-US" sz="1900" dirty="0"/>
              <a:t>Build-A-Bug Workshop: Designing a learning experience with emerging technology to foster creativity. </a:t>
            </a:r>
            <a:r>
              <a:rPr lang="en-US" sz="1900" dirty="0" err="1"/>
              <a:t>TechTrends</a:t>
            </a:r>
            <a:r>
              <a:rPr lang="en-US" sz="1900" dirty="0"/>
              <a:t>. </a:t>
            </a:r>
          </a:p>
          <a:p>
            <a:pPr marL="0" indent="0">
              <a:buNone/>
            </a:pPr>
            <a:r>
              <a:rPr lang="en-US" sz="1800" b="1" dirty="0"/>
              <a:t>Next Gen Science Standards, middle school life science </a:t>
            </a:r>
            <a:r>
              <a:rPr lang="en-US" sz="1800" u="sng" dirty="0">
                <a:hlinkClick r:id="rId3"/>
              </a:rPr>
              <a:t>https://www.nextgenscience.org/topic-arrangement/msgrowth-development-and-reproduction-organisms</a:t>
            </a:r>
            <a:endParaRPr lang="en" sz="1800" dirty="0">
              <a:ea typeface="Raleway"/>
              <a:cs typeface="Raleway"/>
              <a:sym typeface="Ralewa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" sz="1867" b="1" dirty="0">
              <a:ea typeface="Raleway"/>
              <a:cs typeface="Raleway"/>
              <a:sym typeface="Ralewa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ea typeface="Raleway"/>
                <a:cs typeface="Raleway"/>
                <a:sym typeface="Raleway"/>
              </a:rPr>
              <a:t>Glenbrook South High School Makerspace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1867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4"/>
              </a:rPr>
              <a:t>https://tinyurl.com/yb9pg3ut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" sz="1867" u="sng" dirty="0">
              <a:solidFill>
                <a:schemeClr val="hlink"/>
              </a:solidFill>
              <a:ea typeface="Raleway"/>
              <a:cs typeface="Raleway"/>
              <a:sym typeface="Raleway"/>
              <a:hlinkClick r:id="rId4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ea typeface="Raleway"/>
                <a:cs typeface="Raleway"/>
                <a:sym typeface="Raleway"/>
              </a:rPr>
              <a:t>Invent to Learn Resources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5"/>
              </a:rPr>
              <a:t>http://goo.gl/6aob3o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" sz="1867" u="sng" dirty="0">
              <a:solidFill>
                <a:schemeClr val="hlink"/>
              </a:solidFill>
              <a:ea typeface="Raleway"/>
              <a:cs typeface="Raleway"/>
              <a:sym typeface="Raleway"/>
              <a:hlinkClick r:id="rId5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ea typeface="Raleway"/>
                <a:cs typeface="Raleway"/>
                <a:sym typeface="Raleway"/>
              </a:rPr>
              <a:t>Bringing the Maker Movement to your Classroom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6"/>
              </a:rPr>
              <a:t>https://goo.gl/AgnlVB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" sz="1867" u="sng" dirty="0">
              <a:solidFill>
                <a:schemeClr val="hlink"/>
              </a:solidFill>
              <a:ea typeface="Raleway"/>
              <a:cs typeface="Raleway"/>
              <a:sym typeface="Raleway"/>
              <a:hlinkClick r:id="rId6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b="1" dirty="0">
                <a:ea typeface="Raleway"/>
                <a:cs typeface="Raleway"/>
                <a:sym typeface="Raleway"/>
              </a:rPr>
              <a:t>Crowd Sourced Maker Education Bibliography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867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7"/>
              </a:rPr>
              <a:t>https://goo.gl/BgPujO</a:t>
            </a:r>
            <a:endParaRPr lang="en" sz="1867" u="sng" dirty="0">
              <a:solidFill>
                <a:schemeClr val="hlink"/>
              </a:solidFill>
              <a:ea typeface="Raleway"/>
              <a:cs typeface="Raleway"/>
              <a:sym typeface="Ralewa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" sz="1867" u="sng" dirty="0">
              <a:solidFill>
                <a:schemeClr val="hlink"/>
              </a:solidFill>
              <a:ea typeface="Raleway"/>
              <a:cs typeface="Raleway"/>
              <a:sym typeface="Ralewa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US" sz="1867" b="1" dirty="0">
                <a:ea typeface="Raleway"/>
                <a:cs typeface="Raleway"/>
                <a:sym typeface="Raleway"/>
              </a:rPr>
              <a:t>http://www.makerspaceforeducation.com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endParaRPr lang="en" sz="1867" u="sng" dirty="0">
              <a:solidFill>
                <a:schemeClr val="hlink"/>
              </a:solidFill>
              <a:latin typeface="Raleway"/>
              <a:ea typeface="Raleway"/>
              <a:cs typeface="Raleway"/>
              <a:sym typeface="Raleway"/>
              <a:hlinkClick r:id="rId7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864129" y="1911183"/>
            <a:ext cx="117056" cy="122805"/>
          </a:xfrm>
          <a:custGeom>
            <a:avLst/>
            <a:gdLst/>
            <a:ahLst/>
            <a:cxnLst/>
            <a:rect l="0" t="0" r="0" b="0"/>
            <a:pathLst>
              <a:path w="978" h="1026" extrusionOk="0">
                <a:moveTo>
                  <a:pt x="489" y="0"/>
                </a:moveTo>
                <a:lnTo>
                  <a:pt x="391" y="25"/>
                </a:lnTo>
                <a:lnTo>
                  <a:pt x="294" y="49"/>
                </a:lnTo>
                <a:lnTo>
                  <a:pt x="220" y="98"/>
                </a:lnTo>
                <a:lnTo>
                  <a:pt x="147" y="147"/>
                </a:lnTo>
                <a:lnTo>
                  <a:pt x="74" y="220"/>
                </a:lnTo>
                <a:lnTo>
                  <a:pt x="49" y="318"/>
                </a:lnTo>
                <a:lnTo>
                  <a:pt x="1" y="391"/>
                </a:lnTo>
                <a:lnTo>
                  <a:pt x="1" y="489"/>
                </a:lnTo>
                <a:lnTo>
                  <a:pt x="1" y="1026"/>
                </a:lnTo>
                <a:lnTo>
                  <a:pt x="978" y="1026"/>
                </a:lnTo>
                <a:lnTo>
                  <a:pt x="978" y="489"/>
                </a:lnTo>
                <a:lnTo>
                  <a:pt x="978" y="391"/>
                </a:lnTo>
                <a:lnTo>
                  <a:pt x="929" y="318"/>
                </a:lnTo>
                <a:lnTo>
                  <a:pt x="904" y="220"/>
                </a:lnTo>
                <a:lnTo>
                  <a:pt x="831" y="147"/>
                </a:lnTo>
                <a:lnTo>
                  <a:pt x="758" y="98"/>
                </a:lnTo>
                <a:lnTo>
                  <a:pt x="684" y="49"/>
                </a:lnTo>
                <a:lnTo>
                  <a:pt x="587" y="25"/>
                </a:lnTo>
                <a:lnTo>
                  <a:pt x="48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35" name="Shape 135"/>
          <p:cNvGrpSpPr/>
          <p:nvPr/>
        </p:nvGrpSpPr>
        <p:grpSpPr>
          <a:xfrm>
            <a:off x="914150" y="2092399"/>
            <a:ext cx="2017015" cy="1730645"/>
            <a:chOff x="685612" y="1950299"/>
            <a:chExt cx="1512761" cy="1297984"/>
          </a:xfrm>
        </p:grpSpPr>
        <p:sp>
          <p:nvSpPr>
            <p:cNvPr id="136" name="Shape 136"/>
            <p:cNvSpPr/>
            <p:nvPr/>
          </p:nvSpPr>
          <p:spPr>
            <a:xfrm>
              <a:off x="777650" y="2038087"/>
              <a:ext cx="1328700" cy="784800"/>
            </a:xfrm>
            <a:prstGeom prst="rect">
              <a:avLst/>
            </a:pr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685612" y="1950299"/>
              <a:ext cx="1512761" cy="960359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922329" y="2954466"/>
              <a:ext cx="219391" cy="293817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1742355" y="2954466"/>
              <a:ext cx="219301" cy="293817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0" name="Shape 140"/>
            <p:cNvGrpSpPr/>
            <p:nvPr/>
          </p:nvGrpSpPr>
          <p:grpSpPr>
            <a:xfrm>
              <a:off x="995566" y="2100237"/>
              <a:ext cx="892865" cy="660499"/>
              <a:chOff x="5255200" y="3006475"/>
              <a:chExt cx="511700" cy="378575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5255200" y="3006475"/>
                <a:ext cx="349900" cy="349875"/>
              </a:xfrm>
              <a:custGeom>
                <a:avLst/>
                <a:gdLst/>
                <a:ahLst/>
                <a:cxnLst/>
                <a:rect l="0" t="0" r="0" b="0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5567825" y="3185975"/>
                <a:ext cx="199075" cy="199075"/>
              </a:xfrm>
              <a:custGeom>
                <a:avLst/>
                <a:gdLst/>
                <a:ahLst/>
                <a:cxnLst/>
                <a:rect l="0" t="0" r="0" b="0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3" name="Shape 143"/>
          <p:cNvGrpSpPr/>
          <p:nvPr/>
        </p:nvGrpSpPr>
        <p:grpSpPr>
          <a:xfrm>
            <a:off x="9691482" y="3114105"/>
            <a:ext cx="409663" cy="495824"/>
            <a:chOff x="584925" y="922575"/>
            <a:chExt cx="415200" cy="502525"/>
          </a:xfrm>
        </p:grpSpPr>
        <p:sp>
          <p:nvSpPr>
            <p:cNvPr id="144" name="Shape 144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8879407" y="3875660"/>
            <a:ext cx="433788" cy="516915"/>
            <a:chOff x="1246775" y="910975"/>
            <a:chExt cx="439650" cy="523900"/>
          </a:xfrm>
        </p:grpSpPr>
        <p:sp>
          <p:nvSpPr>
            <p:cNvPr id="148" name="Shape 1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1" name="Shape 151"/>
          <p:cNvSpPr/>
          <p:nvPr/>
        </p:nvSpPr>
        <p:spPr>
          <a:xfrm>
            <a:off x="7129901" y="4685132"/>
            <a:ext cx="462697" cy="462672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AE9D">
              <a:alpha val="4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2" name="Shape 152"/>
          <p:cNvGrpSpPr/>
          <p:nvPr/>
        </p:nvGrpSpPr>
        <p:grpSpPr>
          <a:xfrm>
            <a:off x="9382349" y="5402572"/>
            <a:ext cx="409663" cy="495824"/>
            <a:chOff x="584925" y="922575"/>
            <a:chExt cx="415200" cy="502525"/>
          </a:xfrm>
        </p:grpSpPr>
        <p:sp>
          <p:nvSpPr>
            <p:cNvPr id="153" name="Shape 15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4654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6" name="Shape 156"/>
          <p:cNvSpPr/>
          <p:nvPr/>
        </p:nvSpPr>
        <p:spPr>
          <a:xfrm>
            <a:off x="9661225" y="2201833"/>
            <a:ext cx="462696" cy="462672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AE9D">
              <a:alpha val="4654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567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9D3B18C-24DA-E345-A11E-35E5D085D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065310"/>
              </p:ext>
            </p:extLst>
          </p:nvPr>
        </p:nvGraphicFramePr>
        <p:xfrm>
          <a:off x="1127052" y="212651"/>
          <a:ext cx="9526772" cy="661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57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2B0106E-B348-3546-A6DD-2737580A8F12}"/>
              </a:ext>
            </a:extLst>
          </p:cNvPr>
          <p:cNvGrpSpPr/>
          <p:nvPr/>
        </p:nvGrpSpPr>
        <p:grpSpPr>
          <a:xfrm>
            <a:off x="1127052" y="-347720"/>
            <a:ext cx="9526772" cy="7734193"/>
            <a:chOff x="1127052" y="-347720"/>
            <a:chExt cx="9526772" cy="77341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8E3BCC-C825-3242-9E01-152C51495D74}"/>
                </a:ext>
              </a:extLst>
            </p:cNvPr>
            <p:cNvSpPr/>
            <p:nvPr/>
          </p:nvSpPr>
          <p:spPr>
            <a:xfrm>
              <a:off x="1127052" y="212651"/>
              <a:ext cx="9526772" cy="6613451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348F297-CD0A-E146-BF6C-206AA1244A99}"/>
                </a:ext>
              </a:extLst>
            </p:cNvPr>
            <p:cNvSpPr/>
            <p:nvPr/>
          </p:nvSpPr>
          <p:spPr>
            <a:xfrm>
              <a:off x="4598876" y="2313933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Technology 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7A6EFEF-41E2-CE4C-9A03-DB7E58611B30}"/>
                </a:ext>
              </a:extLst>
            </p:cNvPr>
            <p:cNvSpPr/>
            <p:nvPr/>
          </p:nvSpPr>
          <p:spPr>
            <a:xfrm rot="16200000">
              <a:off x="5845312" y="2255596"/>
              <a:ext cx="90251" cy="26422"/>
            </a:xfrm>
            <a:custGeom>
              <a:avLst/>
              <a:gdLst>
                <a:gd name="connsiteX0" fmla="*/ 0 w 90251"/>
                <a:gd name="connsiteY0" fmla="*/ 13211 h 26422"/>
                <a:gd name="connsiteX1" fmla="*/ 90251 w 90251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251" h="26422">
                  <a:moveTo>
                    <a:pt x="0" y="13211"/>
                  </a:moveTo>
                  <a:lnTo>
                    <a:pt x="90251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99" tIns="9063" rIns="12700" bIns="90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49E88B3-A345-0546-B51A-7307B96245AB}"/>
                </a:ext>
              </a:extLst>
            </p:cNvPr>
            <p:cNvSpPr/>
            <p:nvPr/>
          </p:nvSpPr>
          <p:spPr>
            <a:xfrm rot="18600000">
              <a:off x="6703162" y="2566951"/>
              <a:ext cx="85428" cy="26422"/>
            </a:xfrm>
            <a:custGeom>
              <a:avLst/>
              <a:gdLst>
                <a:gd name="connsiteX0" fmla="*/ 0 w 85428"/>
                <a:gd name="connsiteY0" fmla="*/ 13211 h 26422"/>
                <a:gd name="connsiteX1" fmla="*/ 85428 w 85428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28" h="26422">
                  <a:moveTo>
                    <a:pt x="0" y="13211"/>
                  </a:moveTo>
                  <a:lnTo>
                    <a:pt x="85428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9284" rIns="12699" bIns="928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CEA470C-35BB-274F-841E-E9D8B9E8987C}"/>
                </a:ext>
              </a:extLst>
            </p:cNvPr>
            <p:cNvSpPr/>
            <p:nvPr/>
          </p:nvSpPr>
          <p:spPr>
            <a:xfrm rot="21000000">
              <a:off x="7161603" y="3355328"/>
              <a:ext cx="78887" cy="26422"/>
            </a:xfrm>
            <a:custGeom>
              <a:avLst/>
              <a:gdLst>
                <a:gd name="connsiteX0" fmla="*/ 0 w 78887"/>
                <a:gd name="connsiteY0" fmla="*/ 13211 h 26422"/>
                <a:gd name="connsiteX1" fmla="*/ 78887 w 78887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87" h="26422">
                  <a:moveTo>
                    <a:pt x="0" y="13211"/>
                  </a:moveTo>
                  <a:lnTo>
                    <a:pt x="78887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99" tIns="9585" rIns="12700" bIns="958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7C00A4-30A1-8949-B037-6E24FA04C1DC}"/>
                </a:ext>
              </a:extLst>
            </p:cNvPr>
            <p:cNvSpPr/>
            <p:nvPr/>
          </p:nvSpPr>
          <p:spPr>
            <a:xfrm>
              <a:off x="7220094" y="1851742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Classroom Management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E4FAEBA-F8DC-9045-9996-137E666D9D2A}"/>
                </a:ext>
              </a:extLst>
            </p:cNvPr>
            <p:cNvSpPr/>
            <p:nvPr/>
          </p:nvSpPr>
          <p:spPr>
            <a:xfrm rot="1800000">
              <a:off x="7002229" y="4251837"/>
              <a:ext cx="81476" cy="26422"/>
            </a:xfrm>
            <a:custGeom>
              <a:avLst/>
              <a:gdLst>
                <a:gd name="connsiteX0" fmla="*/ 0 w 81476"/>
                <a:gd name="connsiteY0" fmla="*/ 13211 h 26422"/>
                <a:gd name="connsiteX1" fmla="*/ 81476 w 81476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76" h="26422">
                  <a:moveTo>
                    <a:pt x="0" y="13211"/>
                  </a:moveTo>
                  <a:lnTo>
                    <a:pt x="81476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9465" rIns="12699" bIns="946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4823CBB-D303-EC41-A655-30AB1DD82C96}"/>
                </a:ext>
              </a:extLst>
            </p:cNvPr>
            <p:cNvSpPr/>
            <p:nvPr/>
          </p:nvSpPr>
          <p:spPr>
            <a:xfrm>
              <a:off x="6903937" y="3644760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Differentiated learning</a:t>
              </a: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AAEB8F9-8DD2-2745-9A2C-1597DAAB74DF}"/>
                </a:ext>
              </a:extLst>
            </p:cNvPr>
            <p:cNvSpPr/>
            <p:nvPr/>
          </p:nvSpPr>
          <p:spPr>
            <a:xfrm rot="4200000">
              <a:off x="6301163" y="4836992"/>
              <a:ext cx="88888" cy="26422"/>
            </a:xfrm>
            <a:custGeom>
              <a:avLst/>
              <a:gdLst>
                <a:gd name="connsiteX0" fmla="*/ 0 w 88888"/>
                <a:gd name="connsiteY0" fmla="*/ 13211 h 26422"/>
                <a:gd name="connsiteX1" fmla="*/ 88888 w 88888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88" h="26422">
                  <a:moveTo>
                    <a:pt x="0" y="13211"/>
                  </a:moveTo>
                  <a:lnTo>
                    <a:pt x="88888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99" tIns="9125" rIns="12700" bIns="912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B4A22B5-49CC-A147-A233-98BA22870F41}"/>
                </a:ext>
              </a:extLst>
            </p:cNvPr>
            <p:cNvSpPr/>
            <p:nvPr/>
          </p:nvSpPr>
          <p:spPr>
            <a:xfrm rot="17400000">
              <a:off x="5390823" y="4836991"/>
              <a:ext cx="88889" cy="26423"/>
            </a:xfrm>
            <a:custGeom>
              <a:avLst/>
              <a:gdLst>
                <a:gd name="connsiteX0" fmla="*/ 0 w 88888"/>
                <a:gd name="connsiteY0" fmla="*/ 13211 h 26422"/>
                <a:gd name="connsiteX1" fmla="*/ 88888 w 88888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88" h="26422">
                  <a:moveTo>
                    <a:pt x="88888" y="13211"/>
                  </a:moveTo>
                  <a:lnTo>
                    <a:pt x="0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99" tIns="9125" rIns="12701" bIns="912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58B326B-6E87-814D-B8A4-8C477DF0BD33}"/>
                </a:ext>
              </a:extLst>
            </p:cNvPr>
            <p:cNvSpPr/>
            <p:nvPr/>
          </p:nvSpPr>
          <p:spPr>
            <a:xfrm>
              <a:off x="3688537" y="4815070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Critical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Thinking 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2F700E-46AE-DA4A-89C6-74AFEE2477D6}"/>
                </a:ext>
              </a:extLst>
            </p:cNvPr>
            <p:cNvSpPr/>
            <p:nvPr/>
          </p:nvSpPr>
          <p:spPr>
            <a:xfrm rot="19800000">
              <a:off x="4697169" y="4251836"/>
              <a:ext cx="81477" cy="26423"/>
            </a:xfrm>
            <a:custGeom>
              <a:avLst/>
              <a:gdLst>
                <a:gd name="connsiteX0" fmla="*/ 0 w 81476"/>
                <a:gd name="connsiteY0" fmla="*/ 13211 h 26422"/>
                <a:gd name="connsiteX1" fmla="*/ 81476 w 81476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76" h="26422">
                  <a:moveTo>
                    <a:pt x="81476" y="13211"/>
                  </a:moveTo>
                  <a:lnTo>
                    <a:pt x="0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99" tIns="9466" rIns="12701" bIns="94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2E9F85B-E86E-AC4A-A6A7-8D8E1C4BD9D9}"/>
                </a:ext>
              </a:extLst>
            </p:cNvPr>
            <p:cNvSpPr/>
            <p:nvPr/>
          </p:nvSpPr>
          <p:spPr>
            <a:xfrm>
              <a:off x="2293816" y="3644760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Information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Access</a:t>
              </a: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959ACCE-84DE-1A45-9858-AC53BA7D65DF}"/>
                </a:ext>
              </a:extLst>
            </p:cNvPr>
            <p:cNvSpPr/>
            <p:nvPr/>
          </p:nvSpPr>
          <p:spPr>
            <a:xfrm rot="22200000">
              <a:off x="4540385" y="3355327"/>
              <a:ext cx="78888" cy="26423"/>
            </a:xfrm>
            <a:custGeom>
              <a:avLst/>
              <a:gdLst>
                <a:gd name="connsiteX0" fmla="*/ 0 w 78887"/>
                <a:gd name="connsiteY0" fmla="*/ 13211 h 26422"/>
                <a:gd name="connsiteX1" fmla="*/ 78887 w 78887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887" h="26422">
                  <a:moveTo>
                    <a:pt x="78887" y="13211"/>
                  </a:moveTo>
                  <a:lnTo>
                    <a:pt x="0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9586" rIns="12700" bIns="958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2493D1B-4843-5C42-9A4D-9DC709947585}"/>
                </a:ext>
              </a:extLst>
            </p:cNvPr>
            <p:cNvSpPr/>
            <p:nvPr/>
          </p:nvSpPr>
          <p:spPr>
            <a:xfrm>
              <a:off x="1977659" y="1851742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Improved Engagement</a:t>
              </a: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7E3BF51C-852F-F646-B886-79E18F83B3C9}"/>
                </a:ext>
              </a:extLst>
            </p:cNvPr>
            <p:cNvSpPr/>
            <p:nvPr/>
          </p:nvSpPr>
          <p:spPr>
            <a:xfrm rot="24600000">
              <a:off x="4992284" y="2566950"/>
              <a:ext cx="85429" cy="26423"/>
            </a:xfrm>
            <a:custGeom>
              <a:avLst/>
              <a:gdLst>
                <a:gd name="connsiteX0" fmla="*/ 0 w 85428"/>
                <a:gd name="connsiteY0" fmla="*/ 13211 h 26422"/>
                <a:gd name="connsiteX1" fmla="*/ 85428 w 85428"/>
                <a:gd name="connsiteY1" fmla="*/ 13211 h 2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428" h="26422">
                  <a:moveTo>
                    <a:pt x="85428" y="13211"/>
                  </a:moveTo>
                  <a:lnTo>
                    <a:pt x="0" y="132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9284" rIns="12700" bIns="928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>
                <a:solidFill>
                  <a:schemeClr val="tx1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6057B81-7A8B-DE4F-ABBF-077F1949B7C2}"/>
                </a:ext>
              </a:extLst>
            </p:cNvPr>
            <p:cNvSpPr/>
            <p:nvPr/>
          </p:nvSpPr>
          <p:spPr>
            <a:xfrm>
              <a:off x="2887998" y="274988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solidFill>
                    <a:schemeClr val="tx1"/>
                  </a:solidFill>
                </a:rPr>
                <a:t>Digital </a:t>
              </a:r>
              <a:endParaRPr lang="en-US" sz="2000" kern="1200" dirty="0">
                <a:solidFill>
                  <a:schemeClr val="tx1"/>
                </a:solidFill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Literacy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95CDF9D-D505-8A4E-A405-9C9062070859}"/>
                </a:ext>
              </a:extLst>
            </p:cNvPr>
            <p:cNvSpPr/>
            <p:nvPr/>
          </p:nvSpPr>
          <p:spPr>
            <a:xfrm>
              <a:off x="4598876" y="-347720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Distance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Learning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0AA2A5F-E873-814C-AFCC-1340BE2978FA}"/>
                </a:ext>
              </a:extLst>
            </p:cNvPr>
            <p:cNvSpPr/>
            <p:nvPr/>
          </p:nvSpPr>
          <p:spPr>
            <a:xfrm>
              <a:off x="6309755" y="274988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Flipped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Classroom</a:t>
              </a: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012DE5E-8E07-AF4D-B835-F47325FB574E}"/>
                </a:ext>
              </a:extLst>
            </p:cNvPr>
            <p:cNvSpPr/>
            <p:nvPr/>
          </p:nvSpPr>
          <p:spPr>
            <a:xfrm>
              <a:off x="5509216" y="4815070"/>
              <a:ext cx="2583122" cy="2571403"/>
            </a:xfrm>
            <a:custGeom>
              <a:avLst/>
              <a:gdLst>
                <a:gd name="connsiteX0" fmla="*/ 0 w 2583122"/>
                <a:gd name="connsiteY0" fmla="*/ 1285702 h 2571403"/>
                <a:gd name="connsiteX1" fmla="*/ 1291561 w 2583122"/>
                <a:gd name="connsiteY1" fmla="*/ 0 h 2571403"/>
                <a:gd name="connsiteX2" fmla="*/ 2583122 w 2583122"/>
                <a:gd name="connsiteY2" fmla="*/ 1285702 h 2571403"/>
                <a:gd name="connsiteX3" fmla="*/ 1291561 w 2583122"/>
                <a:gd name="connsiteY3" fmla="*/ 2571404 h 2571403"/>
                <a:gd name="connsiteX4" fmla="*/ 0 w 2583122"/>
                <a:gd name="connsiteY4" fmla="*/ 1285702 h 257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122" h="2571403">
                  <a:moveTo>
                    <a:pt x="0" y="1285702"/>
                  </a:moveTo>
                  <a:cubicBezTo>
                    <a:pt x="0" y="575628"/>
                    <a:pt x="578252" y="0"/>
                    <a:pt x="1291561" y="0"/>
                  </a:cubicBezTo>
                  <a:cubicBezTo>
                    <a:pt x="2004870" y="0"/>
                    <a:pt x="2583122" y="575628"/>
                    <a:pt x="2583122" y="1285702"/>
                  </a:cubicBezTo>
                  <a:cubicBezTo>
                    <a:pt x="2583122" y="1995776"/>
                    <a:pt x="2004870" y="2571404"/>
                    <a:pt x="1291561" y="2571404"/>
                  </a:cubicBezTo>
                  <a:cubicBezTo>
                    <a:pt x="578252" y="2571404"/>
                    <a:pt x="0" y="1995776"/>
                    <a:pt x="0" y="12857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89719" tIns="388003" rIns="389719" bIns="38800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Communication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Collaboration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37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7C2FA-27B6-994D-9A49-1123E4F3F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-51639"/>
            <a:ext cx="9197184" cy="6909639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3DDE5015-C092-344B-B468-FD3EFF0EB9CE}"/>
              </a:ext>
            </a:extLst>
          </p:cNvPr>
          <p:cNvSpPr/>
          <p:nvPr/>
        </p:nvSpPr>
        <p:spPr>
          <a:xfrm rot="12996454">
            <a:off x="8043863" y="5086350"/>
            <a:ext cx="15716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6615954-2A51-6B43-B38C-98482ED7F3D5}"/>
              </a:ext>
            </a:extLst>
          </p:cNvPr>
          <p:cNvSpPr/>
          <p:nvPr/>
        </p:nvSpPr>
        <p:spPr>
          <a:xfrm rot="8257748">
            <a:off x="7410449" y="1097325"/>
            <a:ext cx="15716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F21AD56-AC96-8542-BCB9-53F6813177FE}"/>
              </a:ext>
            </a:extLst>
          </p:cNvPr>
          <p:cNvSpPr/>
          <p:nvPr/>
        </p:nvSpPr>
        <p:spPr>
          <a:xfrm rot="20209389">
            <a:off x="2166182" y="4973647"/>
            <a:ext cx="15716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5AA12A6-3602-F347-A814-A25A7EB1A031}"/>
              </a:ext>
            </a:extLst>
          </p:cNvPr>
          <p:cNvSpPr/>
          <p:nvPr/>
        </p:nvSpPr>
        <p:spPr>
          <a:xfrm rot="5400000">
            <a:off x="4875769" y="385762"/>
            <a:ext cx="15716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384C3-9919-7143-B111-378E9645CDE9}"/>
              </a:ext>
            </a:extLst>
          </p:cNvPr>
          <p:cNvSpPr txBox="1"/>
          <p:nvPr/>
        </p:nvSpPr>
        <p:spPr>
          <a:xfrm>
            <a:off x="347472" y="292608"/>
            <a:ext cx="3484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Advancing 21st Century Competencies</a:t>
            </a:r>
          </a:p>
          <a:p>
            <a:r>
              <a:rPr lang="en-US" sz="3200" dirty="0"/>
              <a:t>in Taiwan</a:t>
            </a:r>
          </a:p>
        </p:txBody>
      </p:sp>
    </p:spTree>
    <p:extLst>
      <p:ext uri="{BB962C8B-B14F-4D97-AF65-F5344CB8AC3E}">
        <p14:creationId xmlns:p14="http://schemas.microsoft.com/office/powerpoint/2010/main" val="14530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b="1" dirty="0"/>
              <a:t>The K12 Makerspace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82200" y="2329700"/>
            <a:ext cx="5914800" cy="4223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dirty="0"/>
              <a:t>"A makerspace is an environment or facility that provides resources, materials, and equipment for students to conceive, create, collaborate, and learn through making" (USDOE, 2016).</a:t>
            </a:r>
          </a:p>
        </p:txBody>
      </p:sp>
      <p:pic>
        <p:nvPicPr>
          <p:cNvPr id="111" name="Shape 111" descr="IMG_8611.JPG"/>
          <p:cNvPicPr preferRelativeResize="0"/>
          <p:nvPr/>
        </p:nvPicPr>
        <p:blipFill rotWithShape="1">
          <a:blip r:embed="rId3">
            <a:alphaModFix/>
          </a:blip>
          <a:srcRect l="12502" r="12495"/>
          <a:stretch/>
        </p:blipFill>
        <p:spPr>
          <a:xfrm>
            <a:off x="7542967" y="956564"/>
            <a:ext cx="4758400" cy="4758400"/>
          </a:xfrm>
          <a:prstGeom prst="diamond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06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240630" y="161925"/>
            <a:ext cx="6570663" cy="97155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Walter Turncoat"/>
                <a:ea typeface="Walter Turncoat"/>
                <a:cs typeface="Walter Turncoat"/>
                <a:sym typeface="Walter Turncoat"/>
              </a:rPr>
              <a:t>It’s not what’s in a makerspace, it’s what you do with the space.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200465" y="3369267"/>
            <a:ext cx="4420267" cy="3315200"/>
            <a:chOff x="150349" y="2603150"/>
            <a:chExt cx="3315200" cy="2486400"/>
          </a:xfrm>
        </p:grpSpPr>
        <p:pic>
          <p:nvPicPr>
            <p:cNvPr id="97" name="Shape 97" descr="28857179495_8d82a8b7c6_b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349" y="2603150"/>
              <a:ext cx="3315200" cy="24864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8" name="Shape 98"/>
            <p:cNvSpPr txBox="1"/>
            <p:nvPr/>
          </p:nvSpPr>
          <p:spPr>
            <a:xfrm>
              <a:off x="365450" y="4808350"/>
              <a:ext cx="3039600" cy="246900"/>
            </a:xfrm>
            <a:prstGeom prst="rect">
              <a:avLst/>
            </a:prstGeom>
            <a:solidFill>
              <a:srgbClr val="FFFFFF">
                <a:alpha val="5808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r>
                <a:rPr lang="en" sz="1333" b="1">
                  <a:solidFill>
                    <a:srgbClr val="004C52"/>
                  </a:solidFill>
                  <a:latin typeface="Walter Turncoat"/>
                  <a:ea typeface="Walter Turncoat"/>
                  <a:cs typeface="Walter Turncoat"/>
                  <a:sym typeface="Walter Turncoat"/>
                </a:rPr>
                <a:t>Photo by Harris County Public Library / CC BY</a:t>
              </a:r>
            </a:p>
          </p:txBody>
        </p:sp>
      </p:grpSp>
      <p:grpSp>
        <p:nvGrpSpPr>
          <p:cNvPr id="99" name="Shape 99"/>
          <p:cNvGrpSpPr/>
          <p:nvPr/>
        </p:nvGrpSpPr>
        <p:grpSpPr>
          <a:xfrm>
            <a:off x="7058302" y="733433"/>
            <a:ext cx="4970396" cy="3315200"/>
            <a:chOff x="5293726" y="245275"/>
            <a:chExt cx="3727797" cy="2486400"/>
          </a:xfrm>
        </p:grpSpPr>
        <p:pic>
          <p:nvPicPr>
            <p:cNvPr id="100" name="Shape 100" descr="28377703921_16c1851374_b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3726" y="245275"/>
              <a:ext cx="3727797" cy="2486400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01" name="Shape 101"/>
            <p:cNvSpPr txBox="1"/>
            <p:nvPr/>
          </p:nvSpPr>
          <p:spPr>
            <a:xfrm>
              <a:off x="6667225" y="2429025"/>
              <a:ext cx="2289900" cy="246900"/>
            </a:xfrm>
            <a:prstGeom prst="rect">
              <a:avLst/>
            </a:prstGeom>
            <a:solidFill>
              <a:srgbClr val="FFFFFF">
                <a:alpha val="5808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r>
                <a:rPr lang="en" sz="1333" b="1">
                  <a:solidFill>
                    <a:srgbClr val="004C52"/>
                  </a:solidFill>
                  <a:latin typeface="Walter Turncoat"/>
                  <a:ea typeface="Walter Turncoat"/>
                  <a:cs typeface="Walter Turncoat"/>
                  <a:sym typeface="Walter Turncoat"/>
                </a:rPr>
                <a:t>Photo by San José Library / CC BY</a:t>
              </a:r>
            </a:p>
          </p:txBody>
        </p:sp>
      </p:grpSp>
      <p:grpSp>
        <p:nvGrpSpPr>
          <p:cNvPr id="102" name="Shape 102"/>
          <p:cNvGrpSpPr/>
          <p:nvPr/>
        </p:nvGrpSpPr>
        <p:grpSpPr>
          <a:xfrm>
            <a:off x="3367211" y="1907245"/>
            <a:ext cx="4539932" cy="3028103"/>
            <a:chOff x="2525408" y="1201833"/>
            <a:chExt cx="3404949" cy="2271077"/>
          </a:xfrm>
        </p:grpSpPr>
        <p:pic>
          <p:nvPicPr>
            <p:cNvPr id="103" name="Shape 103" descr="28827042331_44db8b09c8_b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25408" y="1201833"/>
              <a:ext cx="3404949" cy="2271077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04" name="Shape 104"/>
            <p:cNvSpPr txBox="1"/>
            <p:nvPr/>
          </p:nvSpPr>
          <p:spPr>
            <a:xfrm>
              <a:off x="3240599" y="3214075"/>
              <a:ext cx="2662800" cy="225600"/>
            </a:xfrm>
            <a:prstGeom prst="rect">
              <a:avLst/>
            </a:prstGeom>
            <a:solidFill>
              <a:srgbClr val="FFFFFF">
                <a:alpha val="58080"/>
              </a:srgbClr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r>
                <a:rPr lang="en" sz="1333" b="1">
                  <a:solidFill>
                    <a:srgbClr val="004C52"/>
                  </a:solidFill>
                  <a:latin typeface="Walter Turncoat"/>
                  <a:ea typeface="Walter Turncoat"/>
                  <a:cs typeface="Walter Turncoat"/>
                  <a:sym typeface="Walter Turncoat"/>
                </a:rPr>
                <a:t>Photo by Makery Media for labs / CC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36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7003-69B2-354B-8777-2A730D1F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&amp; 5</a:t>
            </a:r>
            <a:r>
              <a:rPr lang="en-US" b="1" baseline="30000" dirty="0"/>
              <a:t>th</a:t>
            </a:r>
            <a:r>
              <a:rPr lang="en-US" b="1" dirty="0"/>
              <a:t> Grade Science Standards </a:t>
            </a:r>
            <a:br>
              <a:rPr lang="en-US" dirty="0"/>
            </a:br>
            <a:r>
              <a:rPr lang="en-US" sz="1800" dirty="0"/>
              <a:t>Next Gen Science Standards, middle school life science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B94E-3CF0-CE49-B746-02E1E93D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92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Build-a-Bug Workshop </a:t>
            </a:r>
            <a:r>
              <a:rPr lang="en-US" sz="1600" dirty="0"/>
              <a:t>(</a:t>
            </a:r>
            <a:r>
              <a:rPr lang="en-US" sz="1600" dirty="0" err="1"/>
              <a:t>Dousay</a:t>
            </a:r>
            <a:r>
              <a:rPr lang="en-US" sz="1600" dirty="0"/>
              <a:t> &amp; </a:t>
            </a:r>
            <a:r>
              <a:rPr lang="en-US" sz="1600" dirty="0" err="1"/>
              <a:t>Weible</a:t>
            </a:r>
            <a:r>
              <a:rPr lang="en-US" sz="1600" dirty="0"/>
              <a:t>, 2019)</a:t>
            </a:r>
          </a:p>
          <a:p>
            <a:r>
              <a:rPr lang="en-US" dirty="0"/>
              <a:t>lesson on biomes, genetics, and heredity </a:t>
            </a:r>
          </a:p>
          <a:p>
            <a:r>
              <a:rPr lang="en-US" dirty="0"/>
              <a:t>students were asked to design an insect for a specific ecosystem, real or imagined, designing their bug in a planning grid and/or sketching a bug design on paper with colored pencils. </a:t>
            </a:r>
          </a:p>
          <a:p>
            <a:r>
              <a:rPr lang="en-US" dirty="0"/>
              <a:t>Punnett square analysis of their bug designs for dominant and recessive traits</a:t>
            </a:r>
          </a:p>
          <a:p>
            <a:r>
              <a:rPr lang="en-US" dirty="0"/>
              <a:t>3Doodler pens were provided to students to experiment with two dimensional (2D) versus three dimensional (3D) drawing to foster creative ability. </a:t>
            </a:r>
          </a:p>
          <a:p>
            <a:r>
              <a:rPr lang="en-US" dirty="0"/>
              <a:t>Video reflection via </a:t>
            </a:r>
            <a:r>
              <a:rPr lang="en-US" dirty="0" err="1"/>
              <a:t>Flipgrid</a:t>
            </a:r>
            <a:r>
              <a:rPr lang="en-US" dirty="0"/>
              <a:t> (discuss biome, traits, </a:t>
            </a:r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083F4-5FC8-584C-921E-DDE359DFF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53" y="99632"/>
            <a:ext cx="1847683" cy="22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D7A57-4D58-0B4C-B0CE-D4F50773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2102104"/>
            <a:ext cx="2971800" cy="284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CAB5A6-8E0C-754B-B5D7-EF1FF41B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6" y="239522"/>
            <a:ext cx="2819400" cy="2501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EA0FB-EF38-A74C-A1D8-C4BAFE91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964" y="520192"/>
            <a:ext cx="2819400" cy="248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08B48-F77B-1F4E-9738-9B318CE14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988" y="3327654"/>
            <a:ext cx="2819400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B4436-75DD-A641-81ED-6A9578749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36" y="3391662"/>
            <a:ext cx="2819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3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49E1-EB45-214D-9ECB-506E574E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AADF-3EB0-E04D-A3EE-E380E49DF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Standards (explanation of the bug’s traits and fit into biome)</a:t>
            </a:r>
          </a:p>
          <a:p>
            <a:r>
              <a:rPr lang="en-US" dirty="0"/>
              <a:t>Language Arts Literacy Standards (</a:t>
            </a:r>
            <a:r>
              <a:rPr lang="en-US" dirty="0" err="1"/>
              <a:t>Flipgrid</a:t>
            </a:r>
            <a:r>
              <a:rPr lang="en-US" dirty="0"/>
              <a:t> reflection)</a:t>
            </a:r>
          </a:p>
          <a:p>
            <a:r>
              <a:rPr lang="en-US" dirty="0"/>
              <a:t>Creativity (2D vs 3D, originality, imaginary vs real)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C1AF6-FCD5-9347-9229-8F5F44B6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9" y="2370870"/>
            <a:ext cx="3045589" cy="40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381</Words>
  <Application>Microsoft Macintosh PowerPoint</Application>
  <PresentationFormat>Widescreen</PresentationFormat>
  <Paragraphs>61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Walter Turncoat</vt:lpstr>
      <vt:lpstr>Office Theme</vt:lpstr>
      <vt:lpstr>Redefining Learning: Integrating technology into the curriculum</vt:lpstr>
      <vt:lpstr>PowerPoint Presentation</vt:lpstr>
      <vt:lpstr>PowerPoint Presentation</vt:lpstr>
      <vt:lpstr>PowerPoint Presentation</vt:lpstr>
      <vt:lpstr>The K12 Makerspace</vt:lpstr>
      <vt:lpstr>It’s not what’s in a makerspace, it’s what you do with the space.</vt:lpstr>
      <vt:lpstr>4th &amp; 5th Grade Science Standards  Next Gen Science Standards, middle school life science  </vt:lpstr>
      <vt:lpstr>PowerPoint Presentation</vt:lpstr>
      <vt:lpstr>Assessment</vt:lpstr>
      <vt:lpstr>Resources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Learning: Integrating technology into the curriculum</dc:title>
  <dc:creator>Cindy York</dc:creator>
  <cp:lastModifiedBy>Cindy York</cp:lastModifiedBy>
  <cp:revision>34</cp:revision>
  <dcterms:created xsi:type="dcterms:W3CDTF">2018-11-04T20:39:10Z</dcterms:created>
  <dcterms:modified xsi:type="dcterms:W3CDTF">2018-11-16T03:23:27Z</dcterms:modified>
</cp:coreProperties>
</file>