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8" r:id="rId1"/>
  </p:sldMasterIdLst>
  <p:notesMasterIdLst>
    <p:notesMasterId r:id="rId32"/>
  </p:notesMasterIdLst>
  <p:sldIdLst>
    <p:sldId id="256" r:id="rId2"/>
    <p:sldId id="257" r:id="rId3"/>
    <p:sldId id="258" r:id="rId4"/>
    <p:sldId id="275" r:id="rId5"/>
    <p:sldId id="276" r:id="rId6"/>
    <p:sldId id="284" r:id="rId7"/>
    <p:sldId id="271" r:id="rId8"/>
    <p:sldId id="260" r:id="rId9"/>
    <p:sldId id="274" r:id="rId10"/>
    <p:sldId id="267" r:id="rId11"/>
    <p:sldId id="273" r:id="rId12"/>
    <p:sldId id="261" r:id="rId13"/>
    <p:sldId id="268" r:id="rId14"/>
    <p:sldId id="277" r:id="rId15"/>
    <p:sldId id="278" r:id="rId16"/>
    <p:sldId id="269" r:id="rId17"/>
    <p:sldId id="280" r:id="rId18"/>
    <p:sldId id="281" r:id="rId19"/>
    <p:sldId id="282" r:id="rId20"/>
    <p:sldId id="289" r:id="rId21"/>
    <p:sldId id="290" r:id="rId22"/>
    <p:sldId id="291" r:id="rId23"/>
    <p:sldId id="292" r:id="rId24"/>
    <p:sldId id="263" r:id="rId25"/>
    <p:sldId id="285" r:id="rId26"/>
    <p:sldId id="286" r:id="rId27"/>
    <p:sldId id="287" r:id="rId28"/>
    <p:sldId id="288" r:id="rId29"/>
    <p:sldId id="264" r:id="rId30"/>
    <p:sldId id="29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8"/>
    <p:restoredTop sz="79202"/>
  </p:normalViewPr>
  <p:slideViewPr>
    <p:cSldViewPr snapToGrid="0" snapToObjects="1">
      <p:cViewPr varScale="1">
        <p:scale>
          <a:sx n="57" d="100"/>
          <a:sy n="57" d="100"/>
        </p:scale>
        <p:origin x="10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20A03B-28AF-5B4D-9AC6-25FBAF3D3D92}" type="datetimeFigureOut">
              <a:rPr lang="en-US" smtClean="0"/>
              <a:t>10/26/18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BD78EE-F6C3-E044-B32A-8BEAFFAE6D2F}" type="slidenum">
              <a:rPr lang="en-US" smtClean="0"/>
              <a:t>‹#›</a:t>
            </a:fld>
            <a:endParaRPr lang="en-US"/>
          </a:p>
        </p:txBody>
      </p:sp>
    </p:spTree>
    <p:extLst>
      <p:ext uri="{BB962C8B-B14F-4D97-AF65-F5344CB8AC3E}">
        <p14:creationId xmlns:p14="http://schemas.microsoft.com/office/powerpoint/2010/main" val="180848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a:t>
            </a:fld>
            <a:endParaRPr lang="en-US"/>
          </a:p>
        </p:txBody>
      </p:sp>
    </p:spTree>
    <p:extLst>
      <p:ext uri="{BB962C8B-B14F-4D97-AF65-F5344CB8AC3E}">
        <p14:creationId xmlns:p14="http://schemas.microsoft.com/office/powerpoint/2010/main" val="172991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14</a:t>
            </a:fld>
            <a:endParaRPr lang="en-US"/>
          </a:p>
        </p:txBody>
      </p:sp>
    </p:spTree>
    <p:extLst>
      <p:ext uri="{BB962C8B-B14F-4D97-AF65-F5344CB8AC3E}">
        <p14:creationId xmlns:p14="http://schemas.microsoft.com/office/powerpoint/2010/main" val="1509482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BD78EE-F6C3-E044-B32A-8BEAFFAE6D2F}" type="slidenum">
              <a:rPr lang="en-US" smtClean="0"/>
              <a:t>15</a:t>
            </a:fld>
            <a:endParaRPr lang="en-US"/>
          </a:p>
        </p:txBody>
      </p:sp>
    </p:spTree>
    <p:extLst>
      <p:ext uri="{BB962C8B-B14F-4D97-AF65-F5344CB8AC3E}">
        <p14:creationId xmlns:p14="http://schemas.microsoft.com/office/powerpoint/2010/main" val="1973699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16</a:t>
            </a:fld>
            <a:endParaRPr lang="en-US"/>
          </a:p>
        </p:txBody>
      </p:sp>
    </p:spTree>
    <p:extLst>
      <p:ext uri="{BB962C8B-B14F-4D97-AF65-F5344CB8AC3E}">
        <p14:creationId xmlns:p14="http://schemas.microsoft.com/office/powerpoint/2010/main" val="523481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17</a:t>
            </a:fld>
            <a:endParaRPr lang="en-US"/>
          </a:p>
        </p:txBody>
      </p:sp>
    </p:spTree>
    <p:extLst>
      <p:ext uri="{BB962C8B-B14F-4D97-AF65-F5344CB8AC3E}">
        <p14:creationId xmlns:p14="http://schemas.microsoft.com/office/powerpoint/2010/main" val="6360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18</a:t>
            </a:fld>
            <a:endParaRPr lang="en-US"/>
          </a:p>
        </p:txBody>
      </p:sp>
    </p:spTree>
    <p:extLst>
      <p:ext uri="{BB962C8B-B14F-4D97-AF65-F5344CB8AC3E}">
        <p14:creationId xmlns:p14="http://schemas.microsoft.com/office/powerpoint/2010/main" val="1590931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39BD78EE-F6C3-E044-B32A-8BEAFFAE6D2F}" type="slidenum">
              <a:rPr lang="en-US" smtClean="0"/>
              <a:t>19</a:t>
            </a:fld>
            <a:endParaRPr lang="en-US"/>
          </a:p>
        </p:txBody>
      </p:sp>
    </p:spTree>
    <p:extLst>
      <p:ext uri="{BB962C8B-B14F-4D97-AF65-F5344CB8AC3E}">
        <p14:creationId xmlns:p14="http://schemas.microsoft.com/office/powerpoint/2010/main" val="60219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39BD78EE-F6C3-E044-B32A-8BEAFFAE6D2F}" type="slidenum">
              <a:rPr lang="en-US" smtClean="0"/>
              <a:t>20</a:t>
            </a:fld>
            <a:endParaRPr lang="en-US"/>
          </a:p>
        </p:txBody>
      </p:sp>
    </p:spTree>
    <p:extLst>
      <p:ext uri="{BB962C8B-B14F-4D97-AF65-F5344CB8AC3E}">
        <p14:creationId xmlns:p14="http://schemas.microsoft.com/office/powerpoint/2010/main" val="4144764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24</a:t>
            </a:fld>
            <a:endParaRPr lang="en-US"/>
          </a:p>
        </p:txBody>
      </p:sp>
    </p:spTree>
    <p:extLst>
      <p:ext uri="{BB962C8B-B14F-4D97-AF65-F5344CB8AC3E}">
        <p14:creationId xmlns:p14="http://schemas.microsoft.com/office/powerpoint/2010/main" val="1069526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25</a:t>
            </a:fld>
            <a:endParaRPr lang="en-US"/>
          </a:p>
        </p:txBody>
      </p:sp>
    </p:spTree>
    <p:extLst>
      <p:ext uri="{BB962C8B-B14F-4D97-AF65-F5344CB8AC3E}">
        <p14:creationId xmlns:p14="http://schemas.microsoft.com/office/powerpoint/2010/main" val="4276586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26</a:t>
            </a:fld>
            <a:endParaRPr lang="en-US"/>
          </a:p>
        </p:txBody>
      </p:sp>
    </p:spTree>
    <p:extLst>
      <p:ext uri="{BB962C8B-B14F-4D97-AF65-F5344CB8AC3E}">
        <p14:creationId xmlns:p14="http://schemas.microsoft.com/office/powerpoint/2010/main" val="171643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3</a:t>
            </a:fld>
            <a:endParaRPr lang="en-US"/>
          </a:p>
        </p:txBody>
      </p:sp>
    </p:spTree>
    <p:extLst>
      <p:ext uri="{BB962C8B-B14F-4D97-AF65-F5344CB8AC3E}">
        <p14:creationId xmlns:p14="http://schemas.microsoft.com/office/powerpoint/2010/main" val="828622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29</a:t>
            </a:fld>
            <a:endParaRPr lang="en-US"/>
          </a:p>
        </p:txBody>
      </p:sp>
    </p:spTree>
    <p:extLst>
      <p:ext uri="{BB962C8B-B14F-4D97-AF65-F5344CB8AC3E}">
        <p14:creationId xmlns:p14="http://schemas.microsoft.com/office/powerpoint/2010/main" val="333742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4</a:t>
            </a:fld>
            <a:endParaRPr lang="en-US"/>
          </a:p>
        </p:txBody>
      </p:sp>
    </p:spTree>
    <p:extLst>
      <p:ext uri="{BB962C8B-B14F-4D97-AF65-F5344CB8AC3E}">
        <p14:creationId xmlns:p14="http://schemas.microsoft.com/office/powerpoint/2010/main" val="85477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5</a:t>
            </a:fld>
            <a:endParaRPr lang="en-US"/>
          </a:p>
        </p:txBody>
      </p:sp>
    </p:spTree>
    <p:extLst>
      <p:ext uri="{BB962C8B-B14F-4D97-AF65-F5344CB8AC3E}">
        <p14:creationId xmlns:p14="http://schemas.microsoft.com/office/powerpoint/2010/main" val="1866071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have been examining an online graduate-level course about distance education for over 10 years as a way to improve our educational practices “through iterative analysis, design, development, and implementation, based on collaboration among researchers and practitioners in real-world settings, and leading to contextually-sensitive design principles and theories” (Wang and </a:t>
            </a:r>
            <a:r>
              <a:rPr lang="en-US" sz="1200" kern="1200" dirty="0" err="1">
                <a:solidFill>
                  <a:schemeClr val="tx1"/>
                </a:solidFill>
                <a:effectLst/>
                <a:latin typeface="+mn-lt"/>
                <a:ea typeface="+mn-ea"/>
                <a:cs typeface="+mn-cs"/>
              </a:rPr>
              <a:t>Hannafin</a:t>
            </a:r>
            <a:r>
              <a:rPr lang="en-US" sz="1200" kern="1200" dirty="0">
                <a:solidFill>
                  <a:schemeClr val="tx1"/>
                </a:solidFill>
                <a:effectLst/>
                <a:latin typeface="+mn-lt"/>
                <a:ea typeface="+mn-ea"/>
                <a:cs typeface="+mn-cs"/>
              </a:rPr>
              <a:t>, 2005, p. 6). Modifications to the course design have been based on our research results (Authors, 2007, 2013, 2016). Additionally, we are continually refining the course reflection tool to improve our guidance of adult learners engaged in an in-depth reflection about their learning. </a:t>
            </a:r>
          </a:p>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7</a:t>
            </a:fld>
            <a:endParaRPr lang="en-US"/>
          </a:p>
        </p:txBody>
      </p:sp>
    </p:spTree>
    <p:extLst>
      <p:ext uri="{BB962C8B-B14F-4D97-AF65-F5344CB8AC3E}">
        <p14:creationId xmlns:p14="http://schemas.microsoft.com/office/powerpoint/2010/main" val="1918450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BD78EE-F6C3-E044-B32A-8BEAFFAE6D2F}" type="slidenum">
              <a:rPr lang="en-US" smtClean="0"/>
              <a:t>8</a:t>
            </a:fld>
            <a:endParaRPr lang="en-US"/>
          </a:p>
        </p:txBody>
      </p:sp>
    </p:spTree>
    <p:extLst>
      <p:ext uri="{BB962C8B-B14F-4D97-AF65-F5344CB8AC3E}">
        <p14:creationId xmlns:p14="http://schemas.microsoft.com/office/powerpoint/2010/main" val="509936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BD78EE-F6C3-E044-B32A-8BEAFFAE6D2F}" type="slidenum">
              <a:rPr lang="en-US" smtClean="0"/>
              <a:t>10</a:t>
            </a:fld>
            <a:endParaRPr lang="en-US"/>
          </a:p>
        </p:txBody>
      </p:sp>
    </p:spTree>
    <p:extLst>
      <p:ext uri="{BB962C8B-B14F-4D97-AF65-F5344CB8AC3E}">
        <p14:creationId xmlns:p14="http://schemas.microsoft.com/office/powerpoint/2010/main" val="784882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Table 3 consists of features of course structure that students identified as impacting their personal learning and/or achievement. Any element of the course design that was identified by students as impacting their learning/achievement was listed along with the participant identifier and how many times the reflections contained the element(s) (see Table 3). If a participant identified a feature of course structure more than one time in the same paragraph, it is only listed in the table once. If it was mentioned in response to a different prompt within the same reflection, it was counted again. So Group A, Resources 14(2) means participant 14 mentioned resources 2 times across the four reflections. We also counted the number of participants who mentioned the element and collectively how many times the element was mentioned across the groups’ reflections. So in Group A, Resources got mentioned by 14 people 45 times over all 4 reflections. </a:t>
            </a:r>
          </a:p>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12</a:t>
            </a:fld>
            <a:endParaRPr lang="en-US"/>
          </a:p>
        </p:txBody>
      </p:sp>
    </p:spTree>
    <p:extLst>
      <p:ext uri="{BB962C8B-B14F-4D97-AF65-F5344CB8AC3E}">
        <p14:creationId xmlns:p14="http://schemas.microsoft.com/office/powerpoint/2010/main" val="1726123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39BD78EE-F6C3-E044-B32A-8BEAFFAE6D2F}" type="slidenum">
              <a:rPr lang="en-US" smtClean="0"/>
              <a:t>13</a:t>
            </a:fld>
            <a:endParaRPr lang="en-US"/>
          </a:p>
        </p:txBody>
      </p:sp>
    </p:spTree>
    <p:extLst>
      <p:ext uri="{BB962C8B-B14F-4D97-AF65-F5344CB8AC3E}">
        <p14:creationId xmlns:p14="http://schemas.microsoft.com/office/powerpoint/2010/main" val="34128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8D02CB-C8B0-8D4E-B950-97C32FB7E438}" type="datetimeFigureOut">
              <a:rPr lang="en-US" smtClean="0"/>
              <a:t>10/26/18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8D02CB-C8B0-8D4E-B950-97C32FB7E43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8D02CB-C8B0-8D4E-B950-97C32FB7E438}" type="datetimeFigureOut">
              <a:rPr lang="en-US" smtClean="0"/>
              <a:t>10/26/18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8D02CB-C8B0-8D4E-B950-97C32FB7E438}" type="datetimeFigureOut">
              <a:rPr lang="en-US" smtClean="0"/>
              <a:t>10/26/18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D02CB-C8B0-8D4E-B950-97C32FB7E438}" type="datetimeFigureOut">
              <a:rPr lang="en-US" smtClean="0"/>
              <a:t>10/26/18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8D02CB-C8B0-8D4E-B950-97C32FB7E43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8D02CB-C8B0-8D4E-B950-97C32FB7E438}" type="datetimeFigureOut">
              <a:rPr lang="en-US" smtClean="0"/>
              <a:t>10/26/18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BBA10-CDA4-574B-90C1-9BA17FFEEF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Grayscale/>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D02CB-C8B0-8D4E-B950-97C32FB7E438}" type="datetimeFigureOut">
              <a:rPr lang="en-US" smtClean="0"/>
              <a:t>10/26/18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BBA10-CDA4-574B-90C1-9BA17FFEEFA0}" type="slidenum">
              <a:rPr lang="en-US" smtClean="0"/>
              <a:t>‹#›</a:t>
            </a:fld>
            <a:endParaRPr lang="en-US"/>
          </a:p>
        </p:txBody>
      </p:sp>
    </p:spTree>
    <p:extLst>
      <p:ext uri="{BB962C8B-B14F-4D97-AF65-F5344CB8AC3E}">
        <p14:creationId xmlns:p14="http://schemas.microsoft.com/office/powerpoint/2010/main" val="740287667"/>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cindy.york@niu.ed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hmayall@niu.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Course Design: Reflection on Structure as it Relates to Learning and Achievement</a:t>
            </a:r>
            <a:endParaRPr lang="en-US" dirty="0"/>
          </a:p>
        </p:txBody>
      </p:sp>
      <p:sp>
        <p:nvSpPr>
          <p:cNvPr id="3" name="Subtitle 2"/>
          <p:cNvSpPr>
            <a:spLocks noGrp="1"/>
          </p:cNvSpPr>
          <p:nvPr>
            <p:ph type="subTitle" idx="1"/>
          </p:nvPr>
        </p:nvSpPr>
        <p:spPr/>
        <p:txBody>
          <a:bodyPr/>
          <a:lstStyle/>
          <a:p>
            <a:r>
              <a:rPr lang="en-US"/>
              <a:t>Cindy S. York</a:t>
            </a:r>
          </a:p>
          <a:p>
            <a:r>
              <a:rPr lang="en-US"/>
              <a:t>Hayley J. Mayall</a:t>
            </a:r>
          </a:p>
          <a:p>
            <a:r>
              <a:rPr lang="en-US"/>
              <a:t>Sharon Smaldino</a:t>
            </a:r>
            <a:endParaRPr lang="en-US" dirty="0"/>
          </a:p>
        </p:txBody>
      </p:sp>
    </p:spTree>
    <p:extLst>
      <p:ext uri="{BB962C8B-B14F-4D97-AF65-F5344CB8AC3E}">
        <p14:creationId xmlns:p14="http://schemas.microsoft.com/office/powerpoint/2010/main" val="452804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 Data Analysis</a:t>
            </a:r>
          </a:p>
        </p:txBody>
      </p:sp>
      <p:sp>
        <p:nvSpPr>
          <p:cNvPr id="3" name="Content Placeholder 2"/>
          <p:cNvSpPr>
            <a:spLocks noGrp="1"/>
          </p:cNvSpPr>
          <p:nvPr>
            <p:ph idx="1"/>
          </p:nvPr>
        </p:nvSpPr>
        <p:spPr/>
        <p:txBody>
          <a:bodyPr>
            <a:normAutofit/>
          </a:bodyPr>
          <a:lstStyle/>
          <a:p>
            <a:r>
              <a:rPr lang="en-US" dirty="0"/>
              <a:t>Examined </a:t>
            </a:r>
            <a:r>
              <a:rPr lang="en-US" dirty="0" err="1"/>
              <a:t>Cercone’s</a:t>
            </a:r>
            <a:r>
              <a:rPr lang="en-US" dirty="0"/>
              <a:t> (2008) recommendations for online course development and compared </a:t>
            </a:r>
            <a:r>
              <a:rPr lang="en-US" dirty="0" err="1"/>
              <a:t>Cercone’s</a:t>
            </a:r>
            <a:r>
              <a:rPr lang="en-US" dirty="0"/>
              <a:t> list with the elements in our course</a:t>
            </a:r>
          </a:p>
          <a:p>
            <a:r>
              <a:rPr lang="en-US" dirty="0"/>
              <a:t>We determined that 12 items aligned with </a:t>
            </a:r>
            <a:r>
              <a:rPr lang="en-US" dirty="0" err="1"/>
              <a:t>Cercone’s</a:t>
            </a:r>
            <a:r>
              <a:rPr lang="en-US" dirty="0"/>
              <a:t> list and were divided into two types of elements: Structure and Pedagogy </a:t>
            </a:r>
          </a:p>
          <a:p>
            <a:endParaRPr lang="en-US" dirty="0"/>
          </a:p>
        </p:txBody>
      </p:sp>
    </p:spTree>
    <p:extLst>
      <p:ext uri="{BB962C8B-B14F-4D97-AF65-F5344CB8AC3E}">
        <p14:creationId xmlns:p14="http://schemas.microsoft.com/office/powerpoint/2010/main" val="982840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79053F1-EA50-C542-92A5-F29E4DBF95C8}"/>
              </a:ext>
            </a:extLst>
          </p:cNvPr>
          <p:cNvSpPr>
            <a:spLocks noGrp="1"/>
          </p:cNvSpPr>
          <p:nvPr>
            <p:ph type="title"/>
          </p:nvPr>
        </p:nvSpPr>
        <p:spPr/>
        <p:txBody>
          <a:bodyPr>
            <a:normAutofit/>
          </a:bodyPr>
          <a:lstStyle/>
          <a:p>
            <a:r>
              <a:rPr lang="en-US" dirty="0"/>
              <a:t>Elements Deemed Important to Online Courses (</a:t>
            </a:r>
            <a:r>
              <a:rPr lang="en-US" dirty="0" err="1"/>
              <a:t>Cercone</a:t>
            </a:r>
            <a:r>
              <a:rPr lang="en-US" dirty="0"/>
              <a:t>, 2008)</a:t>
            </a:r>
          </a:p>
        </p:txBody>
      </p:sp>
      <p:graphicFrame>
        <p:nvGraphicFramePr>
          <p:cNvPr id="10" name="Content Placeholder 9">
            <a:extLst>
              <a:ext uri="{FF2B5EF4-FFF2-40B4-BE49-F238E27FC236}">
                <a16:creationId xmlns:a16="http://schemas.microsoft.com/office/drawing/2014/main" id="{B9D47ECF-F8D7-A04A-81B9-D07770BD7883}"/>
              </a:ext>
            </a:extLst>
          </p:cNvPr>
          <p:cNvGraphicFramePr>
            <a:graphicFrameLocks noGrp="1"/>
          </p:cNvGraphicFramePr>
          <p:nvPr>
            <p:ph idx="1"/>
            <p:extLst>
              <p:ext uri="{D42A27DB-BD31-4B8C-83A1-F6EECF244321}">
                <p14:modId xmlns:p14="http://schemas.microsoft.com/office/powerpoint/2010/main" val="140228523"/>
              </p:ext>
            </p:extLst>
          </p:nvPr>
        </p:nvGraphicFramePr>
        <p:xfrm>
          <a:off x="838200" y="1828800"/>
          <a:ext cx="10515600" cy="4480560"/>
        </p:xfrm>
        <a:graphic>
          <a:graphicData uri="http://schemas.openxmlformats.org/drawingml/2006/table">
            <a:tbl>
              <a:tblPr firstRow="1" firstCol="1" bandRow="1">
                <a:tableStyleId>{5C22544A-7EE6-4342-B048-85BDC9FD1C3A}</a:tableStyleId>
              </a:tblPr>
              <a:tblGrid>
                <a:gridCol w="5793026">
                  <a:extLst>
                    <a:ext uri="{9D8B030D-6E8A-4147-A177-3AD203B41FA5}">
                      <a16:colId xmlns:a16="http://schemas.microsoft.com/office/drawing/2014/main" val="2380472848"/>
                    </a:ext>
                  </a:extLst>
                </a:gridCol>
                <a:gridCol w="4722574">
                  <a:extLst>
                    <a:ext uri="{9D8B030D-6E8A-4147-A177-3AD203B41FA5}">
                      <a16:colId xmlns:a16="http://schemas.microsoft.com/office/drawing/2014/main" val="3171568981"/>
                    </a:ext>
                  </a:extLst>
                </a:gridCol>
              </a:tblGrid>
              <a:tr h="560070">
                <a:tc>
                  <a:txBody>
                    <a:bodyPr/>
                    <a:lstStyle/>
                    <a:p>
                      <a:pPr marL="0" marR="0">
                        <a:spcBef>
                          <a:spcPts val="0"/>
                        </a:spcBef>
                        <a:spcAft>
                          <a:spcPts val="0"/>
                        </a:spcAft>
                      </a:pPr>
                      <a:r>
                        <a:rPr lang="en-US" sz="3600" b="1" dirty="0">
                          <a:solidFill>
                            <a:schemeClr val="tx1"/>
                          </a:solidFill>
                          <a:effectLst/>
                        </a:rPr>
                        <a:t>Structure</a:t>
                      </a:r>
                      <a:endParaRPr lang="en-US" sz="3600" b="1"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Pedagogy</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0861153"/>
                  </a:ext>
                </a:extLst>
              </a:tr>
              <a:tr h="560070">
                <a:tc>
                  <a:txBody>
                    <a:bodyPr/>
                    <a:lstStyle/>
                    <a:p>
                      <a:pPr marL="0" marR="0">
                        <a:spcBef>
                          <a:spcPts val="0"/>
                        </a:spcBef>
                        <a:spcAft>
                          <a:spcPts val="0"/>
                        </a:spcAft>
                      </a:pPr>
                      <a:r>
                        <a:rPr lang="en-US" sz="3600" b="0">
                          <a:solidFill>
                            <a:schemeClr val="tx1"/>
                          </a:solidFill>
                          <a:effectLst/>
                        </a:rPr>
                        <a:t>Resources</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Communication</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3342632"/>
                  </a:ext>
                </a:extLst>
              </a:tr>
              <a:tr h="560070">
                <a:tc>
                  <a:txBody>
                    <a:bodyPr/>
                    <a:lstStyle/>
                    <a:p>
                      <a:pPr marL="0" marR="0">
                        <a:spcBef>
                          <a:spcPts val="0"/>
                        </a:spcBef>
                        <a:spcAft>
                          <a:spcPts val="0"/>
                        </a:spcAft>
                      </a:pPr>
                      <a:r>
                        <a:rPr lang="en-US" sz="3600" b="0">
                          <a:solidFill>
                            <a:schemeClr val="tx1"/>
                          </a:solidFill>
                          <a:effectLst/>
                        </a:rPr>
                        <a:t>Rubric</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Collaboration</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1452956"/>
                  </a:ext>
                </a:extLst>
              </a:tr>
              <a:tr h="560070">
                <a:tc>
                  <a:txBody>
                    <a:bodyPr/>
                    <a:lstStyle/>
                    <a:p>
                      <a:pPr marL="0" marR="0">
                        <a:spcBef>
                          <a:spcPts val="0"/>
                        </a:spcBef>
                        <a:spcAft>
                          <a:spcPts val="0"/>
                        </a:spcAft>
                      </a:pPr>
                      <a:r>
                        <a:rPr lang="en-US" sz="3600" b="0">
                          <a:solidFill>
                            <a:schemeClr val="tx1"/>
                          </a:solidFill>
                          <a:effectLst/>
                        </a:rPr>
                        <a:t>Guidelines</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Scaffolding</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14652"/>
                  </a:ext>
                </a:extLst>
              </a:tr>
              <a:tr h="560070">
                <a:tc>
                  <a:txBody>
                    <a:bodyPr/>
                    <a:lstStyle/>
                    <a:p>
                      <a:pPr marL="0" marR="0">
                        <a:spcBef>
                          <a:spcPts val="0"/>
                        </a:spcBef>
                        <a:spcAft>
                          <a:spcPts val="0"/>
                        </a:spcAft>
                      </a:pPr>
                      <a:r>
                        <a:rPr lang="en-US" sz="3600" b="0">
                          <a:solidFill>
                            <a:schemeClr val="tx1"/>
                          </a:solidFill>
                          <a:effectLst/>
                        </a:rPr>
                        <a:t>Schedule</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Feedback</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2425200"/>
                  </a:ext>
                </a:extLst>
              </a:tr>
              <a:tr h="560070">
                <a:tc>
                  <a:txBody>
                    <a:bodyPr/>
                    <a:lstStyle/>
                    <a:p>
                      <a:pPr marL="0" marR="0">
                        <a:spcBef>
                          <a:spcPts val="0"/>
                        </a:spcBef>
                        <a:spcAft>
                          <a:spcPts val="0"/>
                        </a:spcAft>
                      </a:pPr>
                      <a:r>
                        <a:rPr lang="en-US" sz="3600" b="0">
                          <a:solidFill>
                            <a:schemeClr val="tx1"/>
                          </a:solidFill>
                          <a:effectLst/>
                        </a:rPr>
                        <a:t>Assignment</a:t>
                      </a:r>
                      <a:endParaRPr lang="en-US" sz="3600" b="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Active Learning</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1875458"/>
                  </a:ext>
                </a:extLst>
              </a:tr>
              <a:tr h="1120140">
                <a:tc>
                  <a:txBody>
                    <a:bodyPr/>
                    <a:lstStyle/>
                    <a:p>
                      <a:pPr marL="0" marR="0">
                        <a:spcBef>
                          <a:spcPts val="0"/>
                        </a:spcBef>
                        <a:spcAft>
                          <a:spcPts val="0"/>
                        </a:spcAft>
                      </a:pPr>
                      <a:r>
                        <a:rPr lang="en-US" sz="3600" b="0" dirty="0">
                          <a:solidFill>
                            <a:schemeClr val="tx1"/>
                          </a:solidFill>
                          <a:effectLst/>
                        </a:rPr>
                        <a:t>Participation (referencing required participation)</a:t>
                      </a:r>
                      <a:endParaRPr lang="en-US" sz="3600" b="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3600" dirty="0">
                          <a:solidFill>
                            <a:schemeClr val="tx1"/>
                          </a:solidFill>
                          <a:effectLst/>
                        </a:rPr>
                        <a:t>Instructor Role</a:t>
                      </a:r>
                      <a:endParaRPr lang="en-US" sz="3600" dirty="0">
                        <a:solidFill>
                          <a:schemeClr val="tx1"/>
                        </a:solidFill>
                        <a:effectLst/>
                        <a:latin typeface="Times New Roman" panose="02020603050405020304" pitchFamily="18" charset="0"/>
                        <a:ea typeface="MS Mincho" panose="02020609040205080304" pitchFamily="49"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2465177"/>
                  </a:ext>
                </a:extLst>
              </a:tr>
            </a:tbl>
          </a:graphicData>
        </a:graphic>
      </p:graphicFrame>
    </p:spTree>
    <p:extLst>
      <p:ext uri="{BB962C8B-B14F-4D97-AF65-F5344CB8AC3E}">
        <p14:creationId xmlns:p14="http://schemas.microsoft.com/office/powerpoint/2010/main" val="66062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a:t>
            </a:r>
          </a:p>
        </p:txBody>
      </p:sp>
      <p:sp>
        <p:nvSpPr>
          <p:cNvPr id="3" name="Content Placeholder 2"/>
          <p:cNvSpPr>
            <a:spLocks noGrp="1"/>
          </p:cNvSpPr>
          <p:nvPr>
            <p:ph idx="1"/>
          </p:nvPr>
        </p:nvSpPr>
        <p:spPr/>
        <p:txBody>
          <a:bodyPr/>
          <a:lstStyle/>
          <a:p>
            <a:r>
              <a:rPr lang="en-US" dirty="0"/>
              <a:t>We looked for the twelve elements listed in the table throughout each participant reflection and noted the participant identifier who mentioned the element as well as the number of times the element was mentioned in different statements by that participant</a:t>
            </a:r>
          </a:p>
          <a:p>
            <a:endParaRPr lang="en-US" dirty="0"/>
          </a:p>
        </p:txBody>
      </p:sp>
    </p:spTree>
    <p:extLst>
      <p:ext uri="{BB962C8B-B14F-4D97-AF65-F5344CB8AC3E}">
        <p14:creationId xmlns:p14="http://schemas.microsoft.com/office/powerpoint/2010/main" val="1034141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Course Structure Elements Related to Perceived Learning/Achievement</a:t>
            </a:r>
          </a:p>
        </p:txBody>
      </p:sp>
      <p:graphicFrame>
        <p:nvGraphicFramePr>
          <p:cNvPr id="4" name="Content Placeholder 3">
            <a:extLst>
              <a:ext uri="{FF2B5EF4-FFF2-40B4-BE49-F238E27FC236}">
                <a16:creationId xmlns:a16="http://schemas.microsoft.com/office/drawing/2014/main" id="{1CED488B-F1E7-8947-930B-91A37C86745A}"/>
              </a:ext>
            </a:extLst>
          </p:cNvPr>
          <p:cNvGraphicFramePr>
            <a:graphicFrameLocks noGrp="1"/>
          </p:cNvGraphicFramePr>
          <p:nvPr>
            <p:ph idx="1"/>
            <p:extLst>
              <p:ext uri="{D42A27DB-BD31-4B8C-83A1-F6EECF244321}">
                <p14:modId xmlns:p14="http://schemas.microsoft.com/office/powerpoint/2010/main" val="242972139"/>
              </p:ext>
            </p:extLst>
          </p:nvPr>
        </p:nvGraphicFramePr>
        <p:xfrm>
          <a:off x="838200" y="1825625"/>
          <a:ext cx="10515600" cy="46380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75298450"/>
                    </a:ext>
                  </a:extLst>
                </a:gridCol>
                <a:gridCol w="1752600">
                  <a:extLst>
                    <a:ext uri="{9D8B030D-6E8A-4147-A177-3AD203B41FA5}">
                      <a16:colId xmlns:a16="http://schemas.microsoft.com/office/drawing/2014/main" val="2820859380"/>
                    </a:ext>
                  </a:extLst>
                </a:gridCol>
                <a:gridCol w="1752600">
                  <a:extLst>
                    <a:ext uri="{9D8B030D-6E8A-4147-A177-3AD203B41FA5}">
                      <a16:colId xmlns:a16="http://schemas.microsoft.com/office/drawing/2014/main" val="3990543232"/>
                    </a:ext>
                  </a:extLst>
                </a:gridCol>
                <a:gridCol w="1752600">
                  <a:extLst>
                    <a:ext uri="{9D8B030D-6E8A-4147-A177-3AD203B41FA5}">
                      <a16:colId xmlns:a16="http://schemas.microsoft.com/office/drawing/2014/main" val="2666449367"/>
                    </a:ext>
                  </a:extLst>
                </a:gridCol>
                <a:gridCol w="1752600">
                  <a:extLst>
                    <a:ext uri="{9D8B030D-6E8A-4147-A177-3AD203B41FA5}">
                      <a16:colId xmlns:a16="http://schemas.microsoft.com/office/drawing/2014/main" val="3742950009"/>
                    </a:ext>
                  </a:extLst>
                </a:gridCol>
                <a:gridCol w="1752600">
                  <a:extLst>
                    <a:ext uri="{9D8B030D-6E8A-4147-A177-3AD203B41FA5}">
                      <a16:colId xmlns:a16="http://schemas.microsoft.com/office/drawing/2014/main" val="2828125536"/>
                    </a:ext>
                  </a:extLst>
                </a:gridCol>
              </a:tblGrid>
              <a:tr h="370840">
                <a:tc>
                  <a:txBody>
                    <a:bodyPr/>
                    <a:lstStyle/>
                    <a:p>
                      <a:pPr marL="0" marR="0" algn="ctr">
                        <a:spcBef>
                          <a:spcPts val="0"/>
                        </a:spcBef>
                        <a:spcAft>
                          <a:spcPts val="0"/>
                        </a:spcAft>
                      </a:pPr>
                      <a:r>
                        <a:rPr lang="en-US" sz="1000" b="1" dirty="0">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A</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B</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C</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D</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b="1">
                          <a:effectLst/>
                          <a:latin typeface="Times New Roman" panose="02020603050405020304" pitchFamily="18" charset="0"/>
                          <a:ea typeface="MS Mincho" panose="02020609040205080304" pitchFamily="49" charset="-128"/>
                        </a:rPr>
                        <a:t>Group E</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368774411"/>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Resources</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14(2), 13(1), 12(3), 1(5), 2(2), 3(3), 4(2), 5(8), 6(2), 7(4), 8(5), 9(1), 10(3), 11(4)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#times=45</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16(1), 15(3), 14(1), 13(2), 12(2), 11(7), 10(3), 9(4), 8(3), 7(1), 5(2), 3(1),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10(2), 9(3), 8(2), 7(1), 6(3), 5(1), 4(1), 3(3), 2(3), 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10(3), 15(1), 16(1), 9(3), 8(3), 7(2), 6(2), 5(2), 4(3), 3(1), 2(4), 1(7)</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19(2), 18(2), 17(1), 16(4), 1(4), 2(1), 3(4), 4(2), 5(3), 6(4), 8(4), 9(3), 11(3), 12(6), 13(1), 15(2)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#times=46</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433576113"/>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Rubrics</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12(2), 3(6), 4(1), 5(2), 8(2)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#times=13</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14(2), 11(6), (1)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#times=9</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4(1)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5(1), 2(1)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389191422"/>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Guidelines</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14(1), 12(1), 1(4), 3(3), 4(1), 5(2), 6(1), 7(1), 8(4)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16(5), 15(8), 14(14), 13(1), 12(5), 11(8), 8(8), 7(2),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#times=52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10(1), 9(2), 8(1), 7(1), 4(1), 3(1), 2(1),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#people=8</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10(1), 11(1), 12(1), 14(4), 9(2), 8(4), 6(1), 5(1),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#times=17</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19(2), 2(1), 3(1), 5(1)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#times=5</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868117782"/>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Schedule</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14(3), 13(1), 12(2), 1(7), 2(7), 3(7), 5(1), 6(2), 7(2), 8(2), 9(2), 10(2), 11(2)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16(2), 15(4), 14(2), 11(5), 10(5), 9(5), 8(4), 7(1), 6(4), 5(3), 1(5)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10(1), 9(2), 8(3), 6(5), 3(1)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10(1), 11(2), 12(1), 14(5), 15(1), 16(1), 9(5), 8(5), 7(1), 5(5), 3(1), 2(6)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#times=34</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19(3), 18(1), 1(1), 2(1), 3(3), 8(2), 11(2), 12(1), 14(1)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#times=15</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847499346"/>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Assignment</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14(3), 12(2), 1(2), 2(2), 3(4), 5(2), 6(3), 7(6), 8(4), 9(3), 10(1), 11(4)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#times=36</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14(1), 13(1), 12(2), 11(4), 9(3), 8(1), 6(3), 5(1), 3(1),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8(1), 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10(2), 11(1), 14(2), 16(2), 9(3), 8(3), 6(2), 5(5), 3(5), 2(4),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19(2), 18(1), 17(3), 16(5), 1(1), 2(2), 3(1), 4(4), 5(2), 6(9), 7(1), 8(1), 9(3), 10(1), 11(1), 12(3), 13(2), 14(2)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#people=18</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#times=43</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195398593"/>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Participation</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1(3), 3(2), 4(1), 5(2), 6(15), 7(3), 8(3), 9(2), 10(1), 11(4)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#times=36</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16(3), 13(1), 9(2), 8(1), 7(4), 6(4), 5(3), 4(1)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#people=8</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#times=19</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9(1), 7(1), 6(2), 5(1), 4(2), 3(1),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#people=7</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#times=9</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10(3), 11(1), 15(1), 9(4), 7(2), 6(3), 5(4), 4(4), 3(3), 2(3)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16(1), 1(3), 2(2), 5(2), 6(2), 11(1), 14(1)</a:t>
                      </a:r>
                      <a:endParaRPr lang="en-US" sz="12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#people=7</a:t>
                      </a:r>
                      <a:endParaRPr lang="en-US" sz="12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#times=12</a:t>
                      </a:r>
                      <a:endParaRPr lang="en-US" sz="1200" dirty="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4032063392"/>
                  </a:ext>
                </a:extLst>
              </a:tr>
            </a:tbl>
          </a:graphicData>
        </a:graphic>
      </p:graphicFrame>
    </p:spTree>
    <p:extLst>
      <p:ext uri="{BB962C8B-B14F-4D97-AF65-F5344CB8AC3E}">
        <p14:creationId xmlns:p14="http://schemas.microsoft.com/office/powerpoint/2010/main" val="1048132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Course Pedagogy Elements Related to Perceived Learning/Achievement</a:t>
            </a:r>
          </a:p>
        </p:txBody>
      </p:sp>
      <p:graphicFrame>
        <p:nvGraphicFramePr>
          <p:cNvPr id="4" name="Content Placeholder 3">
            <a:extLst>
              <a:ext uri="{FF2B5EF4-FFF2-40B4-BE49-F238E27FC236}">
                <a16:creationId xmlns:a16="http://schemas.microsoft.com/office/drawing/2014/main" id="{2FDE2597-E0D1-8045-8EE1-FB2C5495DFD8}"/>
              </a:ext>
            </a:extLst>
          </p:cNvPr>
          <p:cNvGraphicFramePr>
            <a:graphicFrameLocks noGrp="1"/>
          </p:cNvGraphicFramePr>
          <p:nvPr>
            <p:ph idx="1"/>
            <p:extLst>
              <p:ext uri="{D42A27DB-BD31-4B8C-83A1-F6EECF244321}">
                <p14:modId xmlns:p14="http://schemas.microsoft.com/office/powerpoint/2010/main" val="3588231763"/>
              </p:ext>
            </p:extLst>
          </p:nvPr>
        </p:nvGraphicFramePr>
        <p:xfrm>
          <a:off x="838200" y="1825625"/>
          <a:ext cx="10515600" cy="43332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1416207769"/>
                    </a:ext>
                  </a:extLst>
                </a:gridCol>
                <a:gridCol w="1752600">
                  <a:extLst>
                    <a:ext uri="{9D8B030D-6E8A-4147-A177-3AD203B41FA5}">
                      <a16:colId xmlns:a16="http://schemas.microsoft.com/office/drawing/2014/main" val="3532428645"/>
                    </a:ext>
                  </a:extLst>
                </a:gridCol>
                <a:gridCol w="1752600">
                  <a:extLst>
                    <a:ext uri="{9D8B030D-6E8A-4147-A177-3AD203B41FA5}">
                      <a16:colId xmlns:a16="http://schemas.microsoft.com/office/drawing/2014/main" val="3938784992"/>
                    </a:ext>
                  </a:extLst>
                </a:gridCol>
                <a:gridCol w="1752600">
                  <a:extLst>
                    <a:ext uri="{9D8B030D-6E8A-4147-A177-3AD203B41FA5}">
                      <a16:colId xmlns:a16="http://schemas.microsoft.com/office/drawing/2014/main" val="109062507"/>
                    </a:ext>
                  </a:extLst>
                </a:gridCol>
                <a:gridCol w="1752600">
                  <a:extLst>
                    <a:ext uri="{9D8B030D-6E8A-4147-A177-3AD203B41FA5}">
                      <a16:colId xmlns:a16="http://schemas.microsoft.com/office/drawing/2014/main" val="2334533002"/>
                    </a:ext>
                  </a:extLst>
                </a:gridCol>
                <a:gridCol w="1752600">
                  <a:extLst>
                    <a:ext uri="{9D8B030D-6E8A-4147-A177-3AD203B41FA5}">
                      <a16:colId xmlns:a16="http://schemas.microsoft.com/office/drawing/2014/main" val="3384120493"/>
                    </a:ext>
                  </a:extLst>
                </a:gridCol>
              </a:tblGrid>
              <a:tr h="370840">
                <a:tc>
                  <a:txBody>
                    <a:bodyPr/>
                    <a:lstStyle/>
                    <a:p>
                      <a:pPr marL="0" marR="0" algn="ctr">
                        <a:spcBef>
                          <a:spcPts val="0"/>
                        </a:spcBef>
                        <a:spcAft>
                          <a:spcPts val="0"/>
                        </a:spcAft>
                      </a:pPr>
                      <a:r>
                        <a:rPr lang="en-US" sz="1000" b="1" dirty="0">
                          <a:effectLst/>
                          <a:latin typeface="Times New Roman" panose="02020603050405020304" pitchFamily="18" charset="0"/>
                          <a:ea typeface="MS Mincho" panose="02020609040205080304" pitchFamily="49" charset="-128"/>
                        </a:rPr>
                        <a:t> </a:t>
                      </a:r>
                      <a:endParaRPr lang="en-US" sz="12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A</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B</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C</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D</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Group E</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86033636"/>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Communication</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14(2), 12(4), 1(5), 2(3), 3(2), 4(1), 5(1), 6(3), 7(2), 8(5)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16(2), 14(1), 10(1), 9(3), 7(3), 6(2), 5(4), 4(1), 2(1), 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6(1), 4(1)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10(4), 1(4), 8(1), 7(3), 5(2), 4(4), 3(1), 2(4),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#times=25</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19(2), 16(2), 2(2), 3(1), 5(1), 8(1), 9(3), 11(1), 13(1), 14(5)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 =14</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063311622"/>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Collaboration</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14(6), 12(3), 1(1), 2(1), 3(2), 4(2), 8(5), 9(1), 11(1)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16(1), 15(1), 8(2), 7(1), 6(2), 5(1), 3(2), 2(1), 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4(1), 3(1)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3(1), 2(1),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#times=4</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19(1), 18(1), 17(1), 2(5), 4(2), 9(2), 11(1), 14(2)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#people=8</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#times=15</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30377851"/>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Scaffolding</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14(2), 12(2), 1(5), 5(2), 8(4), 9(1), 10(2)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#people=7</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16(1), 14(1), 8(1), 4(1), 2(1)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#times=5</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8(1), 7(1), 3(1)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#times=3</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1423553301"/>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Feedback</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12(2), 1(5), 2(1), 3(5), 4(1), 5(2), 6(2), 7(2), 11(1)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#times=21</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16(1), 11(3), 8(3), 7(2), 6(2), 3(1)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10(2), 8(1), 6(1), 3(1), 2(2)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#times=7</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16(4), 6(2), 3(1), 2(1)</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#times=8</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340211234"/>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Active Learning</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14(4), 13(2), 12(4), 1(4), 2(6), 3(6), 4(1), 5(9), 6(1), 7(5), 8(13), 9(7), 10(6), 11(2)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#times=70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16(3), 15(6), 14(8), 13(7), 12(3), 11(5), 10(3), 9(3), 8(11), 7(7), 6(2), 5(2), 3(1), 2(2)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#times=63</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12(3), 10(2), 9(1), 8(1), 7(7), 6(4), 4(4), 3(2), 2(5)</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#people=9</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#times=29</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10(3), 11(3), 12(1), 14(3), 15(4), 16(2), 9(11), 8(6), 7(7), 6(4), 5(3), 4(7), 4(1), 3(3), 2(5), 1(3)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#times=64</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19(3), 17(5), 1(3), 2(4), 3(1), 4(5), 5(4), 6(1), 7(8), 8(7), 9(5), 10(5), 11(7), 12(6), 13(12), 14(4), 15(3)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#people=17</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#times=66</a:t>
                      </a:r>
                      <a:endParaRPr lang="en-US" sz="120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2283269435"/>
                  </a:ext>
                </a:extLst>
              </a:tr>
              <a:tr h="370840">
                <a:tc>
                  <a:txBody>
                    <a:bodyPr/>
                    <a:lstStyle/>
                    <a:p>
                      <a:pPr marL="0" marR="0" algn="ctr">
                        <a:spcBef>
                          <a:spcPts val="0"/>
                        </a:spcBef>
                        <a:spcAft>
                          <a:spcPts val="0"/>
                        </a:spcAft>
                      </a:pPr>
                      <a:r>
                        <a:rPr lang="en-US" sz="1000" b="1">
                          <a:effectLst/>
                          <a:latin typeface="Times New Roman" panose="02020603050405020304" pitchFamily="18" charset="0"/>
                          <a:ea typeface="MS Mincho" panose="02020609040205080304" pitchFamily="49" charset="-128"/>
                        </a:rPr>
                        <a:t>Instructor Role</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12(2), 1(2), 2(2), 3(3), 8(5), 11(2)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#times=16</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#people=0</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#times=0</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5(1), 4(1), 3(2), 2(3)</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#people=4</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#times=7</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15(1), 1(5), 8(1), 5(1), 3(2), 1(2)</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#people=6</a:t>
                      </a:r>
                      <a:endParaRPr lang="en-US" sz="120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a:effectLst/>
                          <a:latin typeface="Times New Roman" panose="02020603050405020304" pitchFamily="18" charset="0"/>
                          <a:ea typeface="MS Mincho" panose="02020609040205080304" pitchFamily="49" charset="-128"/>
                        </a:rPr>
                        <a:t>#times=12</a:t>
                      </a:r>
                      <a:endParaRPr lang="en-US" sz="120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19(1), 18(2), 17(2), 1(2), 2(2), 5(2) , 6(4), 9(2), 11(1), 12(3)</a:t>
                      </a:r>
                      <a:endParaRPr lang="en-US" sz="12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#people=10</a:t>
                      </a:r>
                      <a:endParaRPr lang="en-US" sz="1200"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000" dirty="0">
                          <a:effectLst/>
                          <a:latin typeface="Times New Roman" panose="02020603050405020304" pitchFamily="18" charset="0"/>
                          <a:ea typeface="MS Mincho" panose="02020609040205080304" pitchFamily="49" charset="-128"/>
                        </a:rPr>
                        <a:t>#times=21</a:t>
                      </a:r>
                      <a:endParaRPr lang="en-US" sz="1200" dirty="0">
                        <a:effectLst/>
                        <a:latin typeface="Times New Roman" panose="02020603050405020304" pitchFamily="18" charset="0"/>
                        <a:ea typeface="MS Mincho" panose="02020609040205080304" pitchFamily="49" charset="-128"/>
                      </a:endParaRPr>
                    </a:p>
                  </a:txBody>
                  <a:tcPr marL="68580" marR="68580" marT="0" marB="0"/>
                </a:tc>
                <a:extLst>
                  <a:ext uri="{0D108BD9-81ED-4DB2-BD59-A6C34878D82A}">
                    <a16:rowId xmlns:a16="http://schemas.microsoft.com/office/drawing/2014/main" val="620070790"/>
                  </a:ext>
                </a:extLst>
              </a:tr>
            </a:tbl>
          </a:graphicData>
        </a:graphic>
      </p:graphicFrame>
    </p:spTree>
    <p:extLst>
      <p:ext uri="{BB962C8B-B14F-4D97-AF65-F5344CB8AC3E}">
        <p14:creationId xmlns:p14="http://schemas.microsoft.com/office/powerpoint/2010/main" val="1188380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Once all statements and features of course structure and pedagogy were identified, they were then reviewed for themes that emerged. A theme was decided upon if a key word or key idea was identified and then repeated frequently</a:t>
            </a:r>
          </a:p>
          <a:p>
            <a:r>
              <a:rPr lang="en-US" dirty="0"/>
              <a:t>Once a theme was identified, all of the corresponding reflection statements were listed in the table below that theme  </a:t>
            </a:r>
          </a:p>
          <a:p>
            <a:r>
              <a:rPr lang="en-US" dirty="0"/>
              <a:t>This resulted in the following themes: Structure (n= 4 themes); Pedagogy (n= 4 themes)</a:t>
            </a:r>
          </a:p>
        </p:txBody>
      </p:sp>
    </p:spTree>
    <p:extLst>
      <p:ext uri="{BB962C8B-B14F-4D97-AF65-F5344CB8AC3E}">
        <p14:creationId xmlns:p14="http://schemas.microsoft.com/office/powerpoint/2010/main" val="2116587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Structure Themes</a:t>
            </a:r>
          </a:p>
        </p:txBody>
      </p:sp>
      <p:sp>
        <p:nvSpPr>
          <p:cNvPr id="3" name="Content Placeholder 2"/>
          <p:cNvSpPr>
            <a:spLocks noGrp="1"/>
          </p:cNvSpPr>
          <p:nvPr>
            <p:ph idx="1"/>
          </p:nvPr>
        </p:nvSpPr>
        <p:spPr/>
        <p:txBody>
          <a:bodyPr>
            <a:normAutofit/>
          </a:bodyPr>
          <a:lstStyle/>
          <a:p>
            <a:r>
              <a:rPr lang="en-US" dirty="0"/>
              <a:t>There were four elements within the course structure context that merited examination for themes:</a:t>
            </a:r>
          </a:p>
          <a:p>
            <a:pPr lvl="1"/>
            <a:r>
              <a:rPr lang="en-US" sz="2800" dirty="0"/>
              <a:t>Structured Resources</a:t>
            </a:r>
          </a:p>
          <a:p>
            <a:pPr lvl="1"/>
            <a:r>
              <a:rPr lang="en-US" sz="2800" dirty="0"/>
              <a:t>Structured Schedule</a:t>
            </a:r>
          </a:p>
          <a:p>
            <a:pPr lvl="1"/>
            <a:r>
              <a:rPr lang="en-US" sz="2800" dirty="0"/>
              <a:t>Structured Assignments</a:t>
            </a:r>
          </a:p>
          <a:p>
            <a:pPr lvl="1"/>
            <a:r>
              <a:rPr lang="en-US" sz="2800" dirty="0"/>
              <a:t>Structured Guidelines</a:t>
            </a:r>
          </a:p>
          <a:p>
            <a:r>
              <a:rPr lang="en-US" dirty="0"/>
              <a:t>Note: Assignments and Guidelines elements were combined to examine the themes as there seemed to be some overlap in the ideas expressed within those elements</a:t>
            </a:r>
          </a:p>
        </p:txBody>
      </p:sp>
    </p:spTree>
    <p:extLst>
      <p:ext uri="{BB962C8B-B14F-4D97-AF65-F5344CB8AC3E}">
        <p14:creationId xmlns:p14="http://schemas.microsoft.com/office/powerpoint/2010/main" val="835905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Pedagogy Themes</a:t>
            </a:r>
          </a:p>
        </p:txBody>
      </p:sp>
      <p:sp>
        <p:nvSpPr>
          <p:cNvPr id="3" name="Content Placeholder 2"/>
          <p:cNvSpPr>
            <a:spLocks noGrp="1"/>
          </p:cNvSpPr>
          <p:nvPr>
            <p:ph idx="1"/>
          </p:nvPr>
        </p:nvSpPr>
        <p:spPr/>
        <p:txBody>
          <a:bodyPr>
            <a:normAutofit/>
          </a:bodyPr>
          <a:lstStyle/>
          <a:p>
            <a:r>
              <a:rPr lang="en-US" dirty="0"/>
              <a:t>Four elements within the course pedagogy context were identified to examine for themes:</a:t>
            </a:r>
          </a:p>
          <a:p>
            <a:pPr lvl="1"/>
            <a:r>
              <a:rPr lang="en-US" dirty="0"/>
              <a:t>Pedagogical Instructor Role</a:t>
            </a:r>
          </a:p>
          <a:p>
            <a:pPr lvl="1"/>
            <a:r>
              <a:rPr lang="en-US" dirty="0"/>
              <a:t>Pedagogical Communication</a:t>
            </a:r>
          </a:p>
          <a:p>
            <a:pPr lvl="1"/>
            <a:r>
              <a:rPr lang="en-US" dirty="0"/>
              <a:t>Pedagogical Collaboration</a:t>
            </a:r>
          </a:p>
          <a:p>
            <a:pPr lvl="1"/>
            <a:r>
              <a:rPr lang="en-US" dirty="0"/>
              <a:t>Active Learning</a:t>
            </a:r>
          </a:p>
          <a:p>
            <a:r>
              <a:rPr lang="en-US" dirty="0"/>
              <a:t>Note: Communication and Collaboration elements were combined for examination of themes as it appeared that there was some overlap in the ideas expressed within those elements. </a:t>
            </a:r>
          </a:p>
          <a:p>
            <a:endParaRPr lang="en-US" dirty="0"/>
          </a:p>
        </p:txBody>
      </p:sp>
    </p:spTree>
    <p:extLst>
      <p:ext uri="{BB962C8B-B14F-4D97-AF65-F5344CB8AC3E}">
        <p14:creationId xmlns:p14="http://schemas.microsoft.com/office/powerpoint/2010/main" val="224501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active learning theme</a:t>
            </a:r>
          </a:p>
        </p:txBody>
      </p:sp>
      <p:sp>
        <p:nvSpPr>
          <p:cNvPr id="3" name="Content Placeholder 2"/>
          <p:cNvSpPr>
            <a:spLocks noGrp="1"/>
          </p:cNvSpPr>
          <p:nvPr>
            <p:ph idx="1"/>
          </p:nvPr>
        </p:nvSpPr>
        <p:spPr/>
        <p:txBody>
          <a:bodyPr>
            <a:normAutofit/>
          </a:bodyPr>
          <a:lstStyle/>
          <a:p>
            <a:r>
              <a:rPr lang="en-US" dirty="0"/>
              <a:t>Pedagogical Active Learning appeared as an opportunity for the students to specifically state ways in which their online experiences impacted their learning </a:t>
            </a:r>
          </a:p>
          <a:p>
            <a:pPr lvl="1"/>
            <a:r>
              <a:rPr lang="en-US" dirty="0"/>
              <a:t>(unexpectedly a very in-depth area for learning and achievement) </a:t>
            </a:r>
          </a:p>
          <a:p>
            <a:r>
              <a:rPr lang="en-US" dirty="0"/>
              <a:t>Eight subthemes emerged that provided insights into perceptions of personal learning: </a:t>
            </a:r>
          </a:p>
          <a:p>
            <a:pPr lvl="1"/>
            <a:r>
              <a:rPr lang="en-US" dirty="0"/>
              <a:t>Knowledge to Practice, Impact of Research, Collaboration in Groups, Interest in Distance Education Design, Examination of Materials and Assessments, Effective Learning Opportunities, Personal Experience with Distance Learning, and Use of Technology for Learning.</a:t>
            </a:r>
          </a:p>
        </p:txBody>
      </p:sp>
    </p:spTree>
    <p:extLst>
      <p:ext uri="{BB962C8B-B14F-4D97-AF65-F5344CB8AC3E}">
        <p14:creationId xmlns:p14="http://schemas.microsoft.com/office/powerpoint/2010/main" val="63397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Conclusion/Implications</a:t>
            </a:r>
          </a:p>
        </p:txBody>
      </p:sp>
      <p:sp>
        <p:nvSpPr>
          <p:cNvPr id="3" name="Content Placeholder 2"/>
          <p:cNvSpPr>
            <a:spLocks noGrp="1"/>
          </p:cNvSpPr>
          <p:nvPr>
            <p:ph idx="1"/>
          </p:nvPr>
        </p:nvSpPr>
        <p:spPr/>
        <p:txBody>
          <a:bodyPr>
            <a:normAutofit/>
          </a:bodyPr>
          <a:lstStyle/>
          <a:p>
            <a:r>
              <a:rPr lang="en-US" dirty="0"/>
              <a:t>This research suggests there are avenues of design the instructor needs to address in order to ensure quality learning experiences</a:t>
            </a:r>
          </a:p>
          <a:p>
            <a:r>
              <a:rPr lang="en-US" dirty="0"/>
              <a:t>Design elements are not constrained by structure or pedagogy, but rather directed by a sense of recognizing what constitutes a quality learning setting</a:t>
            </a:r>
          </a:p>
          <a:p>
            <a:r>
              <a:rPr lang="en-US" dirty="0"/>
              <a:t>We looked at what was suggested by earlier research that framed quality online learning experiences</a:t>
            </a:r>
          </a:p>
        </p:txBody>
      </p:sp>
    </p:spTree>
    <p:extLst>
      <p:ext uri="{BB962C8B-B14F-4D97-AF65-F5344CB8AC3E}">
        <p14:creationId xmlns:p14="http://schemas.microsoft.com/office/powerpoint/2010/main" val="166437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Adult learners in online courses</a:t>
            </a:r>
          </a:p>
          <a:p>
            <a:r>
              <a:rPr lang="en-US" dirty="0"/>
              <a:t>Online learning environments need to be supportive, self-directed </a:t>
            </a:r>
          </a:p>
          <a:p>
            <a:r>
              <a:rPr lang="en-US" dirty="0"/>
              <a:t>Guided reflection tool </a:t>
            </a:r>
          </a:p>
          <a:p>
            <a:pPr lvl="1"/>
            <a:r>
              <a:rPr lang="en-US" dirty="0"/>
              <a:t>opportunity to examine their personal expectations and ideas </a:t>
            </a:r>
          </a:p>
          <a:p>
            <a:pPr lvl="1"/>
            <a:r>
              <a:rPr lang="en-US" dirty="0"/>
              <a:t>gain confidence in their learning experiences </a:t>
            </a:r>
          </a:p>
          <a:p>
            <a:r>
              <a:rPr lang="en-US" dirty="0"/>
              <a:t>Adults need opportunity to engage in reflection</a:t>
            </a:r>
          </a:p>
        </p:txBody>
      </p:sp>
    </p:spTree>
    <p:extLst>
      <p:ext uri="{BB962C8B-B14F-4D97-AF65-F5344CB8AC3E}">
        <p14:creationId xmlns:p14="http://schemas.microsoft.com/office/powerpoint/2010/main" val="798241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Conclusion/Implications</a:t>
            </a:r>
          </a:p>
        </p:txBody>
      </p:sp>
      <p:sp>
        <p:nvSpPr>
          <p:cNvPr id="3" name="Content Placeholder 2"/>
          <p:cNvSpPr>
            <a:spLocks noGrp="1"/>
          </p:cNvSpPr>
          <p:nvPr>
            <p:ph idx="1"/>
          </p:nvPr>
        </p:nvSpPr>
        <p:spPr/>
        <p:txBody>
          <a:bodyPr>
            <a:normAutofit/>
          </a:bodyPr>
          <a:lstStyle/>
          <a:p>
            <a:r>
              <a:rPr lang="en-US" dirty="0" err="1"/>
              <a:t>Moallem</a:t>
            </a:r>
            <a:r>
              <a:rPr lang="en-US" dirty="0"/>
              <a:t> (2003) suggested engagement and reflection</a:t>
            </a:r>
          </a:p>
          <a:p>
            <a:r>
              <a:rPr lang="en-US" dirty="0"/>
              <a:t>Earle (1987) suggested course structure</a:t>
            </a:r>
          </a:p>
          <a:p>
            <a:r>
              <a:rPr lang="en-US" dirty="0"/>
              <a:t>Bills (1997) offered that interactive strategies were important</a:t>
            </a:r>
          </a:p>
          <a:p>
            <a:r>
              <a:rPr lang="en-US" dirty="0" err="1"/>
              <a:t>Cercone</a:t>
            </a:r>
            <a:r>
              <a:rPr lang="en-US" dirty="0"/>
              <a:t> (2002) proposed a list of guidelines that when examined reflect good instructional behavior in any setting, especially when working with adults</a:t>
            </a:r>
          </a:p>
        </p:txBody>
      </p:sp>
    </p:spTree>
    <p:extLst>
      <p:ext uri="{BB962C8B-B14F-4D97-AF65-F5344CB8AC3E}">
        <p14:creationId xmlns:p14="http://schemas.microsoft.com/office/powerpoint/2010/main" val="515651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D05D2-E1AC-054C-BFD3-E7C8174D2F97}"/>
              </a:ext>
            </a:extLst>
          </p:cNvPr>
          <p:cNvSpPr>
            <a:spLocks noGrp="1"/>
          </p:cNvSpPr>
          <p:nvPr>
            <p:ph type="title"/>
          </p:nvPr>
        </p:nvSpPr>
        <p:spPr/>
        <p:txBody>
          <a:bodyPr/>
          <a:lstStyle/>
          <a:p>
            <a:r>
              <a:rPr lang="en-US" dirty="0"/>
              <a:t>Conclusion/Implications</a:t>
            </a:r>
          </a:p>
        </p:txBody>
      </p:sp>
      <p:sp>
        <p:nvSpPr>
          <p:cNvPr id="3" name="Content Placeholder 2">
            <a:extLst>
              <a:ext uri="{FF2B5EF4-FFF2-40B4-BE49-F238E27FC236}">
                <a16:creationId xmlns:a16="http://schemas.microsoft.com/office/drawing/2014/main" id="{DC068380-EB94-9C40-95C4-D85C76B886C0}"/>
              </a:ext>
            </a:extLst>
          </p:cNvPr>
          <p:cNvSpPr>
            <a:spLocks noGrp="1"/>
          </p:cNvSpPr>
          <p:nvPr>
            <p:ph idx="1"/>
          </p:nvPr>
        </p:nvSpPr>
        <p:spPr/>
        <p:txBody>
          <a:bodyPr>
            <a:normAutofit/>
          </a:bodyPr>
          <a:lstStyle/>
          <a:p>
            <a:r>
              <a:rPr lang="en-US" dirty="0"/>
              <a:t>Its apparent that many instructional strategies that appear in either face-to-face or online experiences seem to be “natural” to an instructor who wants to ensure student learning </a:t>
            </a:r>
          </a:p>
          <a:p>
            <a:r>
              <a:rPr lang="en-US" dirty="0"/>
              <a:t>When a course is designed as a scaffolded learning experience students do recognize that quality instructional design does impact their own learning </a:t>
            </a:r>
          </a:p>
        </p:txBody>
      </p:sp>
    </p:spTree>
    <p:extLst>
      <p:ext uri="{BB962C8B-B14F-4D97-AF65-F5344CB8AC3E}">
        <p14:creationId xmlns:p14="http://schemas.microsoft.com/office/powerpoint/2010/main" val="941980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DEC2-2E3B-4740-9EA0-CFCAB3A7FD4C}"/>
              </a:ext>
            </a:extLst>
          </p:cNvPr>
          <p:cNvSpPr>
            <a:spLocks noGrp="1"/>
          </p:cNvSpPr>
          <p:nvPr>
            <p:ph type="title"/>
          </p:nvPr>
        </p:nvSpPr>
        <p:spPr/>
        <p:txBody>
          <a:bodyPr/>
          <a:lstStyle/>
          <a:p>
            <a:r>
              <a:rPr lang="en-US" dirty="0"/>
              <a:t>Conclusion/Implications</a:t>
            </a:r>
          </a:p>
        </p:txBody>
      </p:sp>
      <p:sp>
        <p:nvSpPr>
          <p:cNvPr id="3" name="Content Placeholder 2">
            <a:extLst>
              <a:ext uri="{FF2B5EF4-FFF2-40B4-BE49-F238E27FC236}">
                <a16:creationId xmlns:a16="http://schemas.microsoft.com/office/drawing/2014/main" id="{075CE0CE-1DD5-E44C-AD7F-67544FA5E416}"/>
              </a:ext>
            </a:extLst>
          </p:cNvPr>
          <p:cNvSpPr>
            <a:spLocks noGrp="1"/>
          </p:cNvSpPr>
          <p:nvPr>
            <p:ph idx="1"/>
          </p:nvPr>
        </p:nvSpPr>
        <p:spPr/>
        <p:txBody>
          <a:bodyPr>
            <a:normAutofit fontScale="92500" lnSpcReduction="10000"/>
          </a:bodyPr>
          <a:lstStyle/>
          <a:p>
            <a:r>
              <a:rPr lang="en-US" dirty="0"/>
              <a:t>Many of the elements deemed important (</a:t>
            </a:r>
            <a:r>
              <a:rPr lang="en-US" dirty="0" err="1"/>
              <a:t>Cercone</a:t>
            </a:r>
            <a:r>
              <a:rPr lang="en-US" dirty="0"/>
              <a:t>, 2002) may have become transparent to students. </a:t>
            </a:r>
          </a:p>
          <a:p>
            <a:pPr lvl="1"/>
            <a:r>
              <a:rPr lang="en-US" dirty="0"/>
              <a:t>many students are now familiar with rubrics as part of their instructional experiences</a:t>
            </a:r>
          </a:p>
          <a:p>
            <a:pPr lvl="1"/>
            <a:r>
              <a:rPr lang="en-US" dirty="0"/>
              <a:t>while rubrics are important to ensure that students recognize expectations and instructors have clear measures, the lack of reference to the rubrics in this study may indicate that students expect to see rubrics and value them without having to state that explicitly</a:t>
            </a:r>
          </a:p>
          <a:p>
            <a:r>
              <a:rPr lang="en-US" dirty="0"/>
              <a:t>Perhaps this includes the instructional strategy of scaffolding in quality instructional experiences </a:t>
            </a:r>
          </a:p>
          <a:p>
            <a:r>
              <a:rPr lang="en-US" dirty="0"/>
              <a:t>To that end, while we identified specific structure and pedagogy elements noted by the students, it may well be that they did not feel the need to identify those elements they consider to be natural parts to quality instructional situations</a:t>
            </a:r>
          </a:p>
          <a:p>
            <a:endParaRPr lang="en-US" dirty="0"/>
          </a:p>
        </p:txBody>
      </p:sp>
    </p:spTree>
    <p:extLst>
      <p:ext uri="{BB962C8B-B14F-4D97-AF65-F5344CB8AC3E}">
        <p14:creationId xmlns:p14="http://schemas.microsoft.com/office/powerpoint/2010/main" val="2279584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7B6C-49C9-564E-B551-0D80CFD88A95}"/>
              </a:ext>
            </a:extLst>
          </p:cNvPr>
          <p:cNvSpPr>
            <a:spLocks noGrp="1"/>
          </p:cNvSpPr>
          <p:nvPr>
            <p:ph type="title"/>
          </p:nvPr>
        </p:nvSpPr>
        <p:spPr/>
        <p:txBody>
          <a:bodyPr/>
          <a:lstStyle/>
          <a:p>
            <a:r>
              <a:rPr lang="en-US" dirty="0"/>
              <a:t>Conclusion/Implications</a:t>
            </a:r>
          </a:p>
        </p:txBody>
      </p:sp>
      <p:sp>
        <p:nvSpPr>
          <p:cNvPr id="3" name="Content Placeholder 2">
            <a:extLst>
              <a:ext uri="{FF2B5EF4-FFF2-40B4-BE49-F238E27FC236}">
                <a16:creationId xmlns:a16="http://schemas.microsoft.com/office/drawing/2014/main" id="{33FE07BC-5F88-0A41-948C-BC12618BDDAC}"/>
              </a:ext>
            </a:extLst>
          </p:cNvPr>
          <p:cNvSpPr>
            <a:spLocks noGrp="1"/>
          </p:cNvSpPr>
          <p:nvPr>
            <p:ph idx="1"/>
          </p:nvPr>
        </p:nvSpPr>
        <p:spPr/>
        <p:txBody>
          <a:bodyPr>
            <a:normAutofit/>
          </a:bodyPr>
          <a:lstStyle/>
          <a:p>
            <a:r>
              <a:rPr lang="en-US" dirty="0"/>
              <a:t>Asking students to reflect on their experiences leads to the recognition that quality instructional design elements can influence students to recognize what works for them in their efforts to improve their learning experiences </a:t>
            </a:r>
          </a:p>
          <a:p>
            <a:r>
              <a:rPr lang="en-US" dirty="0"/>
              <a:t>Not all students recognized the same elements as being important to their individual learning</a:t>
            </a:r>
          </a:p>
          <a:p>
            <a:r>
              <a:rPr lang="en-US" dirty="0"/>
              <a:t>Reflecting on their own experiences, students begin to notice those elements of design that affect their personal learning outcomes </a:t>
            </a:r>
          </a:p>
          <a:p>
            <a:pPr lvl="1"/>
            <a:r>
              <a:rPr lang="en-US" dirty="0"/>
              <a:t>One element that students noted repeatedly was the transfer of their course experiences to their own professional practice</a:t>
            </a:r>
          </a:p>
        </p:txBody>
      </p:sp>
    </p:spTree>
    <p:extLst>
      <p:ext uri="{BB962C8B-B14F-4D97-AF65-F5344CB8AC3E}">
        <p14:creationId xmlns:p14="http://schemas.microsoft.com/office/powerpoint/2010/main" val="748399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Research</a:t>
            </a:r>
          </a:p>
        </p:txBody>
      </p:sp>
      <p:sp>
        <p:nvSpPr>
          <p:cNvPr id="3" name="Content Placeholder 2"/>
          <p:cNvSpPr>
            <a:spLocks noGrp="1"/>
          </p:cNvSpPr>
          <p:nvPr>
            <p:ph idx="1"/>
          </p:nvPr>
        </p:nvSpPr>
        <p:spPr/>
        <p:txBody>
          <a:bodyPr>
            <a:normAutofit/>
          </a:bodyPr>
          <a:lstStyle/>
          <a:p>
            <a:r>
              <a:rPr lang="en-US" dirty="0"/>
              <a:t>Future research on this course is currently on-going</a:t>
            </a:r>
          </a:p>
          <a:p>
            <a:r>
              <a:rPr lang="en-US" dirty="0"/>
              <a:t>Investigating how the reflection form we implement can trigger critical reflection to aid us in more accurately identifying those critical design elements</a:t>
            </a:r>
          </a:p>
          <a:p>
            <a:pPr lvl="1"/>
            <a:r>
              <a:rPr lang="en-US" dirty="0"/>
              <a:t>Is there something missing from the form? </a:t>
            </a:r>
          </a:p>
          <a:p>
            <a:pPr lvl="1"/>
            <a:r>
              <a:rPr lang="en-US" dirty="0"/>
              <a:t>Do our directed reflection prompts provide the additional data that helped us in identifying the design elements that helped/hindered growth/change? </a:t>
            </a:r>
          </a:p>
        </p:txBody>
      </p:sp>
    </p:spTree>
    <p:extLst>
      <p:ext uri="{BB962C8B-B14F-4D97-AF65-F5344CB8AC3E}">
        <p14:creationId xmlns:p14="http://schemas.microsoft.com/office/powerpoint/2010/main" val="619665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Research</a:t>
            </a:r>
          </a:p>
        </p:txBody>
      </p:sp>
      <p:sp>
        <p:nvSpPr>
          <p:cNvPr id="3" name="Content Placeholder 2"/>
          <p:cNvSpPr>
            <a:spLocks noGrp="1"/>
          </p:cNvSpPr>
          <p:nvPr>
            <p:ph idx="1"/>
          </p:nvPr>
        </p:nvSpPr>
        <p:spPr/>
        <p:txBody>
          <a:bodyPr>
            <a:normAutofit/>
          </a:bodyPr>
          <a:lstStyle/>
          <a:p>
            <a:r>
              <a:rPr lang="en-US" dirty="0"/>
              <a:t>Perhaps the reflection form has to be scaffolded better because we feel we are still not getting into deep reflection of the students’ personal learning</a:t>
            </a:r>
          </a:p>
          <a:p>
            <a:r>
              <a:rPr lang="en-US" dirty="0"/>
              <a:t>The responses that told stories gave us more information than those that simply answered the prompts</a:t>
            </a:r>
          </a:p>
          <a:p>
            <a:pPr lvl="1"/>
            <a:r>
              <a:rPr lang="en-US" dirty="0"/>
              <a:t>The challenge is how do we craft the prompts to lead to the “stories”? </a:t>
            </a:r>
          </a:p>
          <a:p>
            <a:r>
              <a:rPr lang="en-US" dirty="0"/>
              <a:t>We need to think about how to rephrase the prompts in order to solicit more critical thinking from the students. </a:t>
            </a:r>
          </a:p>
        </p:txBody>
      </p:sp>
    </p:spTree>
    <p:extLst>
      <p:ext uri="{BB962C8B-B14F-4D97-AF65-F5344CB8AC3E}">
        <p14:creationId xmlns:p14="http://schemas.microsoft.com/office/powerpoint/2010/main" val="2778817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Research</a:t>
            </a:r>
          </a:p>
        </p:txBody>
      </p:sp>
      <p:sp>
        <p:nvSpPr>
          <p:cNvPr id="3" name="Content Placeholder 2"/>
          <p:cNvSpPr>
            <a:spLocks noGrp="1"/>
          </p:cNvSpPr>
          <p:nvPr>
            <p:ph idx="1"/>
          </p:nvPr>
        </p:nvSpPr>
        <p:spPr/>
        <p:txBody>
          <a:bodyPr>
            <a:normAutofit/>
          </a:bodyPr>
          <a:lstStyle/>
          <a:p>
            <a:r>
              <a:rPr lang="en-US" dirty="0"/>
              <a:t>Can framing the instrument – the narrative the instructor provides on day one – elicit narrative responses versus answers to questions? </a:t>
            </a:r>
          </a:p>
          <a:p>
            <a:r>
              <a:rPr lang="en-US" dirty="0"/>
              <a:t>Perhaps consider how to rewrite the prompts in order to gather more narrative rather than simplified responses. By using their stories, will we be better able to target the essential elements to the design of online learning experiences that foster their learning?</a:t>
            </a:r>
          </a:p>
          <a:p>
            <a:endParaRPr lang="en-US" dirty="0"/>
          </a:p>
        </p:txBody>
      </p:sp>
    </p:spTree>
    <p:extLst>
      <p:ext uri="{BB962C8B-B14F-4D97-AF65-F5344CB8AC3E}">
        <p14:creationId xmlns:p14="http://schemas.microsoft.com/office/powerpoint/2010/main" val="1519148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F966-1D96-3740-AE33-5B2A1195A274}"/>
              </a:ext>
            </a:extLst>
          </p:cNvPr>
          <p:cNvSpPr>
            <a:spLocks noGrp="1"/>
          </p:cNvSpPr>
          <p:nvPr>
            <p:ph type="title"/>
          </p:nvPr>
        </p:nvSpPr>
        <p:spPr/>
        <p:txBody>
          <a:bodyPr/>
          <a:lstStyle/>
          <a:p>
            <a:r>
              <a:rPr lang="en-US" dirty="0"/>
              <a:t>Future Research</a:t>
            </a:r>
          </a:p>
        </p:txBody>
      </p:sp>
      <p:sp>
        <p:nvSpPr>
          <p:cNvPr id="3" name="Content Placeholder 2">
            <a:extLst>
              <a:ext uri="{FF2B5EF4-FFF2-40B4-BE49-F238E27FC236}">
                <a16:creationId xmlns:a16="http://schemas.microsoft.com/office/drawing/2014/main" id="{62F8C612-7646-CE44-B578-EA751D781B52}"/>
              </a:ext>
            </a:extLst>
          </p:cNvPr>
          <p:cNvSpPr>
            <a:spLocks noGrp="1"/>
          </p:cNvSpPr>
          <p:nvPr>
            <p:ph idx="1"/>
          </p:nvPr>
        </p:nvSpPr>
        <p:spPr/>
        <p:txBody>
          <a:bodyPr>
            <a:normAutofit fontScale="92500"/>
          </a:bodyPr>
          <a:lstStyle/>
          <a:p>
            <a:r>
              <a:rPr lang="en-US" dirty="0"/>
              <a:t>If students can reflect deeper and recognize the personal meaning behind what they are learning, will they be more invested in the learning experience, and how can we measure that investment? </a:t>
            </a:r>
          </a:p>
          <a:p>
            <a:r>
              <a:rPr lang="en-US" dirty="0"/>
              <a:t>How can we structure the prompts to elicit that deeper more expressive thinking about the learning experiences that will direct us to finding ways to improve the elements that factor into aiding learning? </a:t>
            </a:r>
          </a:p>
          <a:p>
            <a:r>
              <a:rPr lang="en-US" dirty="0"/>
              <a:t>And, will the “stories” serve as a way to measure that deeper investment. </a:t>
            </a:r>
          </a:p>
          <a:p>
            <a:r>
              <a:rPr lang="en-US" dirty="0"/>
              <a:t>Is there a framework that can be designed to offer a means for students to express their investment in learning and communicate that to the instructor through reflections?	</a:t>
            </a:r>
          </a:p>
        </p:txBody>
      </p:sp>
    </p:spTree>
    <p:extLst>
      <p:ext uri="{BB962C8B-B14F-4D97-AF65-F5344CB8AC3E}">
        <p14:creationId xmlns:p14="http://schemas.microsoft.com/office/powerpoint/2010/main" val="2705201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AA9C8-3ABF-C24F-A793-2FC4BBDBB17E}"/>
              </a:ext>
            </a:extLst>
          </p:cNvPr>
          <p:cNvSpPr>
            <a:spLocks noGrp="1"/>
          </p:cNvSpPr>
          <p:nvPr>
            <p:ph type="title"/>
          </p:nvPr>
        </p:nvSpPr>
        <p:spPr/>
        <p:txBody>
          <a:bodyPr/>
          <a:lstStyle/>
          <a:p>
            <a:r>
              <a:rPr lang="en-US" dirty="0"/>
              <a:t>Future Research</a:t>
            </a:r>
          </a:p>
        </p:txBody>
      </p:sp>
      <p:sp>
        <p:nvSpPr>
          <p:cNvPr id="3" name="Content Placeholder 2">
            <a:extLst>
              <a:ext uri="{FF2B5EF4-FFF2-40B4-BE49-F238E27FC236}">
                <a16:creationId xmlns:a16="http://schemas.microsoft.com/office/drawing/2014/main" id="{940EE16A-A7AD-874B-9D82-C7CEA76D2C4F}"/>
              </a:ext>
            </a:extLst>
          </p:cNvPr>
          <p:cNvSpPr>
            <a:spLocks noGrp="1"/>
          </p:cNvSpPr>
          <p:nvPr>
            <p:ph idx="1"/>
          </p:nvPr>
        </p:nvSpPr>
        <p:spPr/>
        <p:txBody>
          <a:bodyPr/>
          <a:lstStyle/>
          <a:p>
            <a:r>
              <a:rPr lang="en-US" dirty="0"/>
              <a:t>While we found that using student reflections served to recognize those instructional elements we included in the design of the course, we are now left with deeper questions about how we can invest students in deeper and more meaningful considerations of their learning</a:t>
            </a:r>
          </a:p>
          <a:p>
            <a:r>
              <a:rPr lang="en-US" dirty="0"/>
              <a:t>And, as we explore their view of their learning through their reflections, we continue to explore the connections we can make to the elements of how we design our course</a:t>
            </a:r>
          </a:p>
        </p:txBody>
      </p:sp>
    </p:spTree>
    <p:extLst>
      <p:ext uri="{BB962C8B-B14F-4D97-AF65-F5344CB8AC3E}">
        <p14:creationId xmlns:p14="http://schemas.microsoft.com/office/powerpoint/2010/main" val="5574566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a:t>
            </a:r>
          </a:p>
        </p:txBody>
      </p:sp>
      <p:sp>
        <p:nvSpPr>
          <p:cNvPr id="3" name="Content Placeholder 2"/>
          <p:cNvSpPr>
            <a:spLocks noGrp="1"/>
          </p:cNvSpPr>
          <p:nvPr>
            <p:ph idx="1"/>
          </p:nvPr>
        </p:nvSpPr>
        <p:spPr/>
        <p:txBody>
          <a:bodyPr/>
          <a:lstStyle/>
          <a:p>
            <a:pPr marL="0" indent="0">
              <a:buNone/>
            </a:pPr>
            <a:r>
              <a:rPr lang="en-US" dirty="0"/>
              <a:t>Cindy York – </a:t>
            </a:r>
            <a:r>
              <a:rPr lang="en-US" dirty="0">
                <a:hlinkClick r:id="rId3"/>
              </a:rPr>
              <a:t>cindy.york@niu.edu</a:t>
            </a:r>
            <a:endParaRPr lang="en-US" dirty="0"/>
          </a:p>
          <a:p>
            <a:pPr marL="0" indent="0">
              <a:buNone/>
            </a:pPr>
            <a:r>
              <a:rPr lang="en-US" dirty="0"/>
              <a:t>Hayley </a:t>
            </a:r>
            <a:r>
              <a:rPr lang="en-US" dirty="0" err="1"/>
              <a:t>Mayall</a:t>
            </a:r>
            <a:r>
              <a:rPr lang="en-US" dirty="0"/>
              <a:t> – </a:t>
            </a:r>
            <a:r>
              <a:rPr lang="en-US" dirty="0">
                <a:hlinkClick r:id="rId4"/>
              </a:rPr>
              <a:t>hmayall@niu.edu</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3267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lstStyle/>
          <a:p>
            <a:r>
              <a:rPr lang="en-US" dirty="0"/>
              <a:t>Previously, we’ve examined adult learners’ ability to engage in critical reflection about their own learning </a:t>
            </a:r>
          </a:p>
          <a:p>
            <a:endParaRPr lang="en-US" dirty="0"/>
          </a:p>
          <a:p>
            <a:r>
              <a:rPr lang="en-US" dirty="0"/>
              <a:t>The current study used student reflection data to identify the important course design elements that influenced students’ perceptions of their own learning and achievement</a:t>
            </a:r>
          </a:p>
        </p:txBody>
      </p:sp>
    </p:spTree>
    <p:extLst>
      <p:ext uri="{BB962C8B-B14F-4D97-AF65-F5344CB8AC3E}">
        <p14:creationId xmlns:p14="http://schemas.microsoft.com/office/powerpoint/2010/main" val="1872232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32BB8-A990-2C45-86F9-997AF8D07AE0}"/>
              </a:ext>
            </a:extLst>
          </p:cNvPr>
          <p:cNvSpPr>
            <a:spLocks noGrp="1"/>
          </p:cNvSpPr>
          <p:nvPr>
            <p:ph type="title"/>
          </p:nvPr>
        </p:nvSpPr>
        <p:spPr/>
        <p:txBody>
          <a:bodyPr/>
          <a:lstStyle/>
          <a:p>
            <a:r>
              <a:rPr lang="en-US"/>
              <a:t>References Cited</a:t>
            </a:r>
          </a:p>
        </p:txBody>
      </p:sp>
      <p:sp>
        <p:nvSpPr>
          <p:cNvPr id="3" name="Content Placeholder 2">
            <a:extLst>
              <a:ext uri="{FF2B5EF4-FFF2-40B4-BE49-F238E27FC236}">
                <a16:creationId xmlns:a16="http://schemas.microsoft.com/office/drawing/2014/main" id="{61D283D1-8599-B044-9C35-657F415A68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5589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Instructional Design</a:t>
            </a:r>
          </a:p>
        </p:txBody>
      </p:sp>
      <p:sp>
        <p:nvSpPr>
          <p:cNvPr id="3" name="Content Placeholder 2"/>
          <p:cNvSpPr>
            <a:spLocks noGrp="1"/>
          </p:cNvSpPr>
          <p:nvPr>
            <p:ph idx="1"/>
          </p:nvPr>
        </p:nvSpPr>
        <p:spPr/>
        <p:txBody>
          <a:bodyPr/>
          <a:lstStyle/>
          <a:p>
            <a:r>
              <a:rPr lang="en-US" dirty="0"/>
              <a:t>A core value of instructional design is recognition of the use of technology as a means to enhance learning opportunities, but it is the pedagogy that is a critical component of design</a:t>
            </a:r>
          </a:p>
          <a:p>
            <a:r>
              <a:rPr lang="en-US" dirty="0"/>
              <a:t>Designing a course with appropriate instructional and learning activities is important when considering the need to ensure student success</a:t>
            </a:r>
          </a:p>
          <a:p>
            <a:r>
              <a:rPr lang="en-US" dirty="0"/>
              <a:t>Students’ perceptions of the design features of a course can be important factors that lead to successful online course design</a:t>
            </a:r>
          </a:p>
        </p:txBody>
      </p:sp>
    </p:spTree>
    <p:extLst>
      <p:ext uri="{BB962C8B-B14F-4D97-AF65-F5344CB8AC3E}">
        <p14:creationId xmlns:p14="http://schemas.microsoft.com/office/powerpoint/2010/main" val="9906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Cranton</a:t>
            </a:r>
            <a:r>
              <a:rPr lang="en-US" dirty="0"/>
              <a:t>, 2002</a:t>
            </a:r>
          </a:p>
        </p:txBody>
      </p:sp>
      <p:sp>
        <p:nvSpPr>
          <p:cNvPr id="3" name="Content Placeholder 2"/>
          <p:cNvSpPr>
            <a:spLocks noGrp="1"/>
          </p:cNvSpPr>
          <p:nvPr>
            <p:ph idx="1"/>
          </p:nvPr>
        </p:nvSpPr>
        <p:spPr/>
        <p:txBody>
          <a:bodyPr>
            <a:normAutofit/>
          </a:bodyPr>
          <a:lstStyle/>
          <a:p>
            <a:r>
              <a:rPr lang="en-US" dirty="0"/>
              <a:t>we have to provide students opportunities to engage in challenging their beliefs, assumptions, and perspectives and to lead adults into insights as to how their thinking has been transformed from where they started</a:t>
            </a:r>
          </a:p>
          <a:p>
            <a:r>
              <a:rPr lang="en-US" dirty="0"/>
              <a:t>advocated the need to help learners develop the ability to reflect on their learning experiences and to measure their own perspective of their learning outcomes </a:t>
            </a:r>
          </a:p>
        </p:txBody>
      </p:sp>
    </p:spTree>
    <p:extLst>
      <p:ext uri="{BB962C8B-B14F-4D97-AF65-F5344CB8AC3E}">
        <p14:creationId xmlns:p14="http://schemas.microsoft.com/office/powerpoint/2010/main" val="153923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CFB4-0252-2D48-9FF4-58B0ABB33D09}"/>
              </a:ext>
            </a:extLst>
          </p:cNvPr>
          <p:cNvSpPr>
            <a:spLocks noGrp="1"/>
          </p:cNvSpPr>
          <p:nvPr>
            <p:ph type="title"/>
          </p:nvPr>
        </p:nvSpPr>
        <p:spPr/>
        <p:txBody>
          <a:bodyPr/>
          <a:lstStyle/>
          <a:p>
            <a:r>
              <a:rPr lang="en-US" dirty="0"/>
              <a:t>Our Thoughts…</a:t>
            </a:r>
          </a:p>
        </p:txBody>
      </p:sp>
      <p:sp>
        <p:nvSpPr>
          <p:cNvPr id="3" name="Content Placeholder 2">
            <a:extLst>
              <a:ext uri="{FF2B5EF4-FFF2-40B4-BE49-F238E27FC236}">
                <a16:creationId xmlns:a16="http://schemas.microsoft.com/office/drawing/2014/main" id="{49A6748C-66A5-0B48-B10F-0F0DF0710C48}"/>
              </a:ext>
            </a:extLst>
          </p:cNvPr>
          <p:cNvSpPr>
            <a:spLocks noGrp="1"/>
          </p:cNvSpPr>
          <p:nvPr>
            <p:ph idx="1"/>
          </p:nvPr>
        </p:nvSpPr>
        <p:spPr/>
        <p:txBody>
          <a:bodyPr/>
          <a:lstStyle/>
          <a:p>
            <a:r>
              <a:rPr lang="en-US" dirty="0"/>
              <a:t>Reviewing the online design literature we found little posing the question of how students perceived their learning experiences or inquired into students’ insights into their thinking.  </a:t>
            </a:r>
          </a:p>
          <a:p>
            <a:r>
              <a:rPr lang="en-US" dirty="0"/>
              <a:t>Our contention is that existing literature has focused on the quality of the design and not on student perceptions of learning as it relates to the design elements that have been identified as important.</a:t>
            </a:r>
          </a:p>
        </p:txBody>
      </p:sp>
    </p:spTree>
    <p:extLst>
      <p:ext uri="{BB962C8B-B14F-4D97-AF65-F5344CB8AC3E}">
        <p14:creationId xmlns:p14="http://schemas.microsoft.com/office/powerpoint/2010/main" val="3079930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8F22-5401-F347-B778-383F51EC698A}"/>
              </a:ext>
            </a:extLst>
          </p:cNvPr>
          <p:cNvSpPr>
            <a:spLocks noGrp="1"/>
          </p:cNvSpPr>
          <p:nvPr>
            <p:ph type="title"/>
          </p:nvPr>
        </p:nvSpPr>
        <p:spPr/>
        <p:txBody>
          <a:bodyPr/>
          <a:lstStyle/>
          <a:p>
            <a:r>
              <a:rPr lang="en-US" dirty="0"/>
              <a:t>Research Questions</a:t>
            </a:r>
          </a:p>
        </p:txBody>
      </p:sp>
      <p:sp>
        <p:nvSpPr>
          <p:cNvPr id="4" name="Content Placeholder 3">
            <a:extLst>
              <a:ext uri="{FF2B5EF4-FFF2-40B4-BE49-F238E27FC236}">
                <a16:creationId xmlns:a16="http://schemas.microsoft.com/office/drawing/2014/main" id="{EA83D3A8-1BB9-B64E-BAA2-5D76D83BEDA5}"/>
              </a:ext>
            </a:extLst>
          </p:cNvPr>
          <p:cNvSpPr>
            <a:spLocks noGrp="1"/>
          </p:cNvSpPr>
          <p:nvPr>
            <p:ph idx="1"/>
          </p:nvPr>
        </p:nvSpPr>
        <p:spPr/>
        <p:txBody>
          <a:bodyPr/>
          <a:lstStyle/>
          <a:p>
            <a:pPr lvl="0"/>
            <a:r>
              <a:rPr lang="en-US" dirty="0"/>
              <a:t>How do students perceive the structure features of the course design impacted their personal learning and/or achievement?</a:t>
            </a:r>
          </a:p>
          <a:p>
            <a:pPr lvl="0"/>
            <a:r>
              <a:rPr lang="en-US" dirty="0"/>
              <a:t>How do students perceive the pedagogical features of the course design impacted their personal learning and/or achievement?</a:t>
            </a:r>
          </a:p>
          <a:p>
            <a:endParaRPr lang="en-US" dirty="0"/>
          </a:p>
        </p:txBody>
      </p:sp>
    </p:spTree>
    <p:extLst>
      <p:ext uri="{BB962C8B-B14F-4D97-AF65-F5344CB8AC3E}">
        <p14:creationId xmlns:p14="http://schemas.microsoft.com/office/powerpoint/2010/main" val="1775184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p:txBody>
          <a:bodyPr>
            <a:normAutofit/>
          </a:bodyPr>
          <a:lstStyle/>
          <a:p>
            <a:r>
              <a:rPr lang="en-US" dirty="0"/>
              <a:t>Design-based research</a:t>
            </a:r>
          </a:p>
          <a:p>
            <a:r>
              <a:rPr lang="en-US" dirty="0"/>
              <a:t>Participants</a:t>
            </a:r>
          </a:p>
          <a:p>
            <a:pPr lvl="1"/>
            <a:r>
              <a:rPr lang="en-US" dirty="0"/>
              <a:t>Graduate students</a:t>
            </a:r>
          </a:p>
          <a:p>
            <a:pPr lvl="1"/>
            <a:r>
              <a:rPr lang="en-US" dirty="0"/>
              <a:t>76 participants across all five sections. 27 male, 49 female</a:t>
            </a:r>
          </a:p>
          <a:p>
            <a:r>
              <a:rPr lang="en-US" dirty="0"/>
              <a:t>Course – Distance Education</a:t>
            </a:r>
          </a:p>
          <a:p>
            <a:r>
              <a:rPr lang="en-US" dirty="0"/>
              <a:t>Data collection consisted of three to four student reflections each section. </a:t>
            </a:r>
          </a:p>
          <a:p>
            <a:r>
              <a:rPr lang="en-US" dirty="0"/>
              <a:t>Five sections over a period of four years were included in this study.</a:t>
            </a:r>
          </a:p>
        </p:txBody>
      </p:sp>
    </p:spTree>
    <p:extLst>
      <p:ext uri="{BB962C8B-B14F-4D97-AF65-F5344CB8AC3E}">
        <p14:creationId xmlns:p14="http://schemas.microsoft.com/office/powerpoint/2010/main" val="169183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56FDA9-9741-C64F-A52E-40A7A8FE5BFF}"/>
              </a:ext>
            </a:extLst>
          </p:cNvPr>
          <p:cNvSpPr>
            <a:spLocks noGrp="1"/>
          </p:cNvSpPr>
          <p:nvPr>
            <p:ph type="title"/>
          </p:nvPr>
        </p:nvSpPr>
        <p:spPr/>
        <p:txBody>
          <a:bodyPr/>
          <a:lstStyle/>
          <a:p>
            <a:r>
              <a:rPr lang="en-US" dirty="0"/>
              <a:t>Course Structure</a:t>
            </a:r>
          </a:p>
        </p:txBody>
      </p:sp>
      <p:sp>
        <p:nvSpPr>
          <p:cNvPr id="4" name="Content Placeholder 3">
            <a:extLst>
              <a:ext uri="{FF2B5EF4-FFF2-40B4-BE49-F238E27FC236}">
                <a16:creationId xmlns:a16="http://schemas.microsoft.com/office/drawing/2014/main" id="{506EBE85-266C-CD41-BD1C-26EAE2613DE2}"/>
              </a:ext>
            </a:extLst>
          </p:cNvPr>
          <p:cNvSpPr>
            <a:spLocks noGrp="1"/>
          </p:cNvSpPr>
          <p:nvPr>
            <p:ph idx="1"/>
          </p:nvPr>
        </p:nvSpPr>
        <p:spPr/>
        <p:txBody>
          <a:bodyPr>
            <a:normAutofit/>
          </a:bodyPr>
          <a:lstStyle/>
          <a:p>
            <a:r>
              <a:rPr lang="en-US" dirty="0"/>
              <a:t>Five sections - all with the same core structure (assignments, content, book)</a:t>
            </a:r>
          </a:p>
          <a:p>
            <a:r>
              <a:rPr lang="en-US" dirty="0"/>
              <a:t>Blackboard. </a:t>
            </a:r>
          </a:p>
          <a:p>
            <a:pPr lvl="1"/>
            <a:r>
              <a:rPr lang="en-US" dirty="0"/>
              <a:t>menu evolved over the four years with some additional features added as our research indicated different scaffolding was needed</a:t>
            </a:r>
          </a:p>
          <a:p>
            <a:r>
              <a:rPr lang="en-US" dirty="0"/>
              <a:t>Weekly modules implemented in the third semester</a:t>
            </a:r>
          </a:p>
          <a:p>
            <a:pPr lvl="1"/>
            <a:r>
              <a:rPr lang="en-US" dirty="0"/>
              <a:t>Intention of providing information in multiple places (Some students complained of having the same information in multiple places, which could have affected their cognitive load) </a:t>
            </a:r>
          </a:p>
          <a:p>
            <a:endParaRPr lang="en-US" dirty="0"/>
          </a:p>
        </p:txBody>
      </p:sp>
    </p:spTree>
    <p:extLst>
      <p:ext uri="{BB962C8B-B14F-4D97-AF65-F5344CB8AC3E}">
        <p14:creationId xmlns:p14="http://schemas.microsoft.com/office/powerpoint/2010/main" val="1086212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2474</TotalTime>
  <Words>3465</Words>
  <Application>Microsoft Macintosh PowerPoint</Application>
  <PresentationFormat>Widescreen</PresentationFormat>
  <Paragraphs>360</Paragraphs>
  <Slides>30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MS Mincho</vt:lpstr>
      <vt:lpstr>Arial</vt:lpstr>
      <vt:lpstr>Calibri</vt:lpstr>
      <vt:lpstr>Calibri Light</vt:lpstr>
      <vt:lpstr>Times New Roman</vt:lpstr>
      <vt:lpstr>Office Theme</vt:lpstr>
      <vt:lpstr>Course Design: Reflection on Structure as it Relates to Learning and Achievement</vt:lpstr>
      <vt:lpstr>Background</vt:lpstr>
      <vt:lpstr>Purpose</vt:lpstr>
      <vt:lpstr>Instructional Design</vt:lpstr>
      <vt:lpstr>Cranton, 2002</vt:lpstr>
      <vt:lpstr>Our Thoughts…</vt:lpstr>
      <vt:lpstr>Research Questions</vt:lpstr>
      <vt:lpstr>Methods</vt:lpstr>
      <vt:lpstr>Course Structure</vt:lpstr>
      <vt:lpstr>Method – Data Analysis</vt:lpstr>
      <vt:lpstr>Elements Deemed Important to Online Courses (Cercone, 2008)</vt:lpstr>
      <vt:lpstr>Data Analysis</vt:lpstr>
      <vt:lpstr>Course Structure Elements Related to Perceived Learning/Achievement</vt:lpstr>
      <vt:lpstr>Course Pedagogy Elements Related to Perceived Learning/Achievement</vt:lpstr>
      <vt:lpstr>Results</vt:lpstr>
      <vt:lpstr>Course Structure Themes</vt:lpstr>
      <vt:lpstr>Course Pedagogy Themes</vt:lpstr>
      <vt:lpstr>Pedagogical active learning theme</vt:lpstr>
      <vt:lpstr>Conclusion/Implications</vt:lpstr>
      <vt:lpstr>Conclusion/Implications</vt:lpstr>
      <vt:lpstr>Conclusion/Implications</vt:lpstr>
      <vt:lpstr>Conclusion/Implications</vt:lpstr>
      <vt:lpstr>Conclusion/Implications</vt:lpstr>
      <vt:lpstr>Future Research</vt:lpstr>
      <vt:lpstr>Future Research</vt:lpstr>
      <vt:lpstr>Future Research</vt:lpstr>
      <vt:lpstr>Future Research</vt:lpstr>
      <vt:lpstr>Future Research</vt:lpstr>
      <vt:lpstr>For More Information</vt:lpstr>
      <vt:lpstr>References Cited</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reflection in a graduate-level online distance education course</dc:title>
  <dc:creator>Cindy York</dc:creator>
  <cp:lastModifiedBy>Cindy York</cp:lastModifiedBy>
  <cp:revision>77</cp:revision>
  <cp:lastPrinted>2016-10-19T03:29:48Z</cp:lastPrinted>
  <dcterms:created xsi:type="dcterms:W3CDTF">2016-10-13T17:16:52Z</dcterms:created>
  <dcterms:modified xsi:type="dcterms:W3CDTF">2018-10-26T20:55:06Z</dcterms:modified>
</cp:coreProperties>
</file>