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9" r:id="rId2"/>
    <p:sldId id="256" r:id="rId3"/>
    <p:sldId id="277" r:id="rId4"/>
    <p:sldId id="297" r:id="rId5"/>
    <p:sldId id="273" r:id="rId6"/>
    <p:sldId id="288" r:id="rId7"/>
    <p:sldId id="289" r:id="rId8"/>
    <p:sldId id="285" r:id="rId9"/>
    <p:sldId id="291" r:id="rId10"/>
    <p:sldId id="292" r:id="rId11"/>
    <p:sldId id="286" r:id="rId12"/>
    <p:sldId id="278" r:id="rId13"/>
    <p:sldId id="283" r:id="rId14"/>
    <p:sldId id="293" r:id="rId15"/>
    <p:sldId id="294" r:id="rId16"/>
    <p:sldId id="295" r:id="rId17"/>
    <p:sldId id="296" r:id="rId18"/>
    <p:sldId id="280" r:id="rId19"/>
    <p:sldId id="272" r:id="rId20"/>
    <p:sldId id="282" r:id="rId21"/>
    <p:sldId id="259" r:id="rId22"/>
    <p:sldId id="261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3819" autoAdjust="0"/>
  </p:normalViewPr>
  <p:slideViewPr>
    <p:cSldViewPr snapToGrid="0" snapToObjects="1">
      <p:cViewPr>
        <p:scale>
          <a:sx n="75" d="100"/>
          <a:sy n="75" d="100"/>
        </p:scale>
        <p:origin x="2464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6DDCD-D320-4145-8976-3FC5615178C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ED742-CE0E-9140-AD73-27A240248AB8}">
      <dgm:prSet phldrT="[Text]"/>
      <dgm:spPr/>
      <dgm:t>
        <a:bodyPr/>
        <a:lstStyle/>
        <a:p>
          <a:r>
            <a:rPr lang="en-US" dirty="0" smtClean="0"/>
            <a:t>Construct Knowledge</a:t>
          </a:r>
          <a:endParaRPr lang="en-US" dirty="0"/>
        </a:p>
      </dgm:t>
    </dgm:pt>
    <dgm:pt modelId="{81624914-A0D3-AE4D-82A8-FAFD52A1ECEC}" type="parTrans" cxnId="{F5964257-4537-6C46-866D-DFFEFF0CC093}">
      <dgm:prSet/>
      <dgm:spPr/>
      <dgm:t>
        <a:bodyPr/>
        <a:lstStyle/>
        <a:p>
          <a:endParaRPr lang="en-US"/>
        </a:p>
      </dgm:t>
    </dgm:pt>
    <dgm:pt modelId="{AECEC40A-19E9-9640-B5D1-1AA1B5F98736}" type="sibTrans" cxnId="{F5964257-4537-6C46-866D-DFFEFF0CC093}">
      <dgm:prSet/>
      <dgm:spPr/>
      <dgm:t>
        <a:bodyPr/>
        <a:lstStyle/>
        <a:p>
          <a:endParaRPr lang="en-US"/>
        </a:p>
      </dgm:t>
    </dgm:pt>
    <dgm:pt modelId="{86F8B9B8-7DAF-964F-A3CF-3F0AA2AFC3F0}">
      <dgm:prSet phldrT="[Text]"/>
      <dgm:spPr/>
      <dgm:t>
        <a:bodyPr/>
        <a:lstStyle/>
        <a:p>
          <a:r>
            <a:rPr lang="en-US" dirty="0" smtClean="0"/>
            <a:t>Google Drawing</a:t>
          </a:r>
          <a:endParaRPr lang="en-US" dirty="0"/>
        </a:p>
      </dgm:t>
    </dgm:pt>
    <dgm:pt modelId="{8601A164-6ACD-DC40-AE14-329272BB701A}" type="parTrans" cxnId="{A4C47295-B82A-AE49-8D6D-2736ED8873C4}">
      <dgm:prSet/>
      <dgm:spPr/>
      <dgm:t>
        <a:bodyPr/>
        <a:lstStyle/>
        <a:p>
          <a:endParaRPr lang="en-US"/>
        </a:p>
      </dgm:t>
    </dgm:pt>
    <dgm:pt modelId="{CFF8BEE7-AC58-0448-A9D3-69898E8D1D81}" type="sibTrans" cxnId="{A4C47295-B82A-AE49-8D6D-2736ED8873C4}">
      <dgm:prSet/>
      <dgm:spPr/>
      <dgm:t>
        <a:bodyPr/>
        <a:lstStyle/>
        <a:p>
          <a:endParaRPr lang="en-US"/>
        </a:p>
      </dgm:t>
    </dgm:pt>
    <dgm:pt modelId="{5D1A2B26-F103-384C-8CDB-EFBD7A01B0CA}">
      <dgm:prSet phldrT="[Text]"/>
      <dgm:spPr/>
      <dgm:t>
        <a:bodyPr/>
        <a:lstStyle/>
        <a:p>
          <a:r>
            <a:rPr lang="en-US" dirty="0" err="1" smtClean="0"/>
            <a:t>Gliffy.com</a:t>
          </a:r>
          <a:endParaRPr lang="en-US" dirty="0"/>
        </a:p>
      </dgm:t>
    </dgm:pt>
    <dgm:pt modelId="{B61E3197-C6A7-A444-BFA6-2D44FD2F3D9D}" type="sibTrans" cxnId="{EADAF380-0476-4E46-99C8-1184AC3313D0}">
      <dgm:prSet/>
      <dgm:spPr/>
      <dgm:t>
        <a:bodyPr/>
        <a:lstStyle/>
        <a:p>
          <a:endParaRPr lang="en-US"/>
        </a:p>
      </dgm:t>
    </dgm:pt>
    <dgm:pt modelId="{F29329D4-CE48-9C42-890D-C4B5EB5DF1BB}" type="parTrans" cxnId="{EADAF380-0476-4E46-99C8-1184AC3313D0}">
      <dgm:prSet/>
      <dgm:spPr/>
      <dgm:t>
        <a:bodyPr/>
        <a:lstStyle/>
        <a:p>
          <a:endParaRPr lang="en-US"/>
        </a:p>
      </dgm:t>
    </dgm:pt>
    <dgm:pt modelId="{85DAC7D4-DFA8-A84F-A27A-38206175CB3B}">
      <dgm:prSet phldrT="[Text]"/>
      <dgm:spPr/>
      <dgm:t>
        <a:bodyPr/>
        <a:lstStyle/>
        <a:p>
          <a:r>
            <a:rPr lang="en-US" dirty="0" err="1" smtClean="0"/>
            <a:t>Padlet.com</a:t>
          </a:r>
          <a:endParaRPr lang="en-US" dirty="0"/>
        </a:p>
      </dgm:t>
    </dgm:pt>
    <dgm:pt modelId="{41408C0A-707A-0A4E-9D4D-785857906F7C}" type="parTrans" cxnId="{C5D29E4A-5F81-8448-A978-846C010115F7}">
      <dgm:prSet/>
      <dgm:spPr/>
      <dgm:t>
        <a:bodyPr/>
        <a:lstStyle/>
        <a:p>
          <a:endParaRPr lang="en-US"/>
        </a:p>
      </dgm:t>
    </dgm:pt>
    <dgm:pt modelId="{25DC78BF-568D-7E43-9D83-1965AA2A494A}" type="sibTrans" cxnId="{C5D29E4A-5F81-8448-A978-846C010115F7}">
      <dgm:prSet/>
      <dgm:spPr/>
      <dgm:t>
        <a:bodyPr/>
        <a:lstStyle/>
        <a:p>
          <a:endParaRPr lang="en-US"/>
        </a:p>
      </dgm:t>
    </dgm:pt>
    <dgm:pt modelId="{C761F592-2D73-CB4E-A457-18F8E2AF9A57}" type="pres">
      <dgm:prSet presAssocID="{1456DDCD-D320-4145-8976-3FC5615178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9AAE6-F630-8E48-8C73-4D5E75F271FF}" type="pres">
      <dgm:prSet presAssocID="{504ED742-CE0E-9140-AD73-27A240248AB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98C10-17BD-7C44-BDCC-DE0BA3E79410}" type="pres">
      <dgm:prSet presAssocID="{504ED742-CE0E-9140-AD73-27A240248AB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64257-4537-6C46-866D-DFFEFF0CC093}" srcId="{1456DDCD-D320-4145-8976-3FC5615178C4}" destId="{504ED742-CE0E-9140-AD73-27A240248AB8}" srcOrd="0" destOrd="0" parTransId="{81624914-A0D3-AE4D-82A8-FAFD52A1ECEC}" sibTransId="{AECEC40A-19E9-9640-B5D1-1AA1B5F98736}"/>
    <dgm:cxn modelId="{6AB9567D-A3F3-7A43-98C1-563E53CF0081}" type="presOf" srcId="{1456DDCD-D320-4145-8976-3FC5615178C4}" destId="{C761F592-2D73-CB4E-A457-18F8E2AF9A57}" srcOrd="0" destOrd="0" presId="urn:microsoft.com/office/officeart/2005/8/layout/vList2"/>
    <dgm:cxn modelId="{C5D29E4A-5F81-8448-A978-846C010115F7}" srcId="{504ED742-CE0E-9140-AD73-27A240248AB8}" destId="{85DAC7D4-DFA8-A84F-A27A-38206175CB3B}" srcOrd="0" destOrd="0" parTransId="{41408C0A-707A-0A4E-9D4D-785857906F7C}" sibTransId="{25DC78BF-568D-7E43-9D83-1965AA2A494A}"/>
    <dgm:cxn modelId="{80D55DE0-2EA4-BD44-9A72-01552D206D3E}" type="presOf" srcId="{85DAC7D4-DFA8-A84F-A27A-38206175CB3B}" destId="{B8E98C10-17BD-7C44-BDCC-DE0BA3E79410}" srcOrd="0" destOrd="0" presId="urn:microsoft.com/office/officeart/2005/8/layout/vList2"/>
    <dgm:cxn modelId="{AA3A847F-4395-3449-BA36-DB1A88685003}" type="presOf" srcId="{5D1A2B26-F103-384C-8CDB-EFBD7A01B0CA}" destId="{B8E98C10-17BD-7C44-BDCC-DE0BA3E79410}" srcOrd="0" destOrd="1" presId="urn:microsoft.com/office/officeart/2005/8/layout/vList2"/>
    <dgm:cxn modelId="{A3E5D7FD-D920-0347-8549-C3F13EDE9B91}" type="presOf" srcId="{504ED742-CE0E-9140-AD73-27A240248AB8}" destId="{12C9AAE6-F630-8E48-8C73-4D5E75F271FF}" srcOrd="0" destOrd="0" presId="urn:microsoft.com/office/officeart/2005/8/layout/vList2"/>
    <dgm:cxn modelId="{2E076401-79E7-354D-8209-526CA5121722}" type="presOf" srcId="{86F8B9B8-7DAF-964F-A3CF-3F0AA2AFC3F0}" destId="{B8E98C10-17BD-7C44-BDCC-DE0BA3E79410}" srcOrd="0" destOrd="2" presId="urn:microsoft.com/office/officeart/2005/8/layout/vList2"/>
    <dgm:cxn modelId="{EADAF380-0476-4E46-99C8-1184AC3313D0}" srcId="{504ED742-CE0E-9140-AD73-27A240248AB8}" destId="{5D1A2B26-F103-384C-8CDB-EFBD7A01B0CA}" srcOrd="1" destOrd="0" parTransId="{F29329D4-CE48-9C42-890D-C4B5EB5DF1BB}" sibTransId="{B61E3197-C6A7-A444-BFA6-2D44FD2F3D9D}"/>
    <dgm:cxn modelId="{A4C47295-B82A-AE49-8D6D-2736ED8873C4}" srcId="{504ED742-CE0E-9140-AD73-27A240248AB8}" destId="{86F8B9B8-7DAF-964F-A3CF-3F0AA2AFC3F0}" srcOrd="2" destOrd="0" parTransId="{8601A164-6ACD-DC40-AE14-329272BB701A}" sibTransId="{CFF8BEE7-AC58-0448-A9D3-69898E8D1D81}"/>
    <dgm:cxn modelId="{D68CDB20-3D0F-4F4F-A3C4-53C05BF34909}" type="presParOf" srcId="{C761F592-2D73-CB4E-A457-18F8E2AF9A57}" destId="{12C9AAE6-F630-8E48-8C73-4D5E75F271FF}" srcOrd="0" destOrd="0" presId="urn:microsoft.com/office/officeart/2005/8/layout/vList2"/>
    <dgm:cxn modelId="{5967EF29-F3CF-144F-B6CA-57C23F12D29A}" type="presParOf" srcId="{C761F592-2D73-CB4E-A457-18F8E2AF9A57}" destId="{B8E98C10-17BD-7C44-BDCC-DE0BA3E794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AAE6-F630-8E48-8C73-4D5E75F271FF}">
      <dsp:nvSpPr>
        <dsp:cNvPr id="0" name=""/>
        <dsp:cNvSpPr/>
      </dsp:nvSpPr>
      <dsp:spPr>
        <a:xfrm>
          <a:off x="0" y="120509"/>
          <a:ext cx="8229600" cy="1570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Construct Knowledge</a:t>
          </a:r>
          <a:endParaRPr lang="en-US" sz="6100" kern="1200" dirty="0"/>
        </a:p>
      </dsp:txBody>
      <dsp:txXfrm>
        <a:off x="76648" y="197157"/>
        <a:ext cx="8076304" cy="1416844"/>
      </dsp:txXfrm>
    </dsp:sp>
    <dsp:sp modelId="{B8E98C10-17BD-7C44-BDCC-DE0BA3E79410}">
      <dsp:nvSpPr>
        <dsp:cNvPr id="0" name=""/>
        <dsp:cNvSpPr/>
      </dsp:nvSpPr>
      <dsp:spPr>
        <a:xfrm>
          <a:off x="0" y="1690649"/>
          <a:ext cx="8229600" cy="2714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77470" rIns="433832" bIns="7747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800" kern="1200" dirty="0" err="1" smtClean="0"/>
            <a:t>Padlet.com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800" kern="1200" dirty="0" err="1" smtClean="0"/>
            <a:t>Gliffy.com</a:t>
          </a:r>
          <a:endParaRPr lang="en-US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800" kern="1200" dirty="0" smtClean="0"/>
            <a:t>Google Drawing</a:t>
          </a:r>
          <a:endParaRPr lang="en-US" sz="4800" kern="1200" dirty="0"/>
        </a:p>
      </dsp:txBody>
      <dsp:txXfrm>
        <a:off x="0" y="1690649"/>
        <a:ext cx="8229600" cy="2714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DC31-06C4-F045-987A-145FBD1CDF07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5B44-0B09-564B-8295-252E2C2D9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83D3-1020-6749-933A-9EB365F96FBC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0ED1-0331-084B-8581-9AEE5BA1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Web 2.0?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2.83</a:t>
            </a:r>
          </a:p>
          <a:p>
            <a:r>
              <a:rPr lang="en-US" dirty="0" smtClean="0"/>
              <a:t>But what did</a:t>
            </a:r>
            <a:r>
              <a:rPr lang="en-US" baseline="0" dirty="0" smtClean="0"/>
              <a:t> I learn. How do we make this an IBL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4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using the technology or are your students using</a:t>
            </a:r>
            <a:r>
              <a:rPr lang="en-US" baseline="0" dirty="0" smtClean="0"/>
              <a:t> the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using the technology or are your students using</a:t>
            </a:r>
            <a:r>
              <a:rPr lang="en-US" baseline="0" dirty="0" smtClean="0"/>
              <a:t> the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using the technology or are your students using</a:t>
            </a:r>
            <a:r>
              <a:rPr lang="en-US" baseline="0" dirty="0" smtClean="0"/>
              <a:t> the technology?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of you who don’t use technology in the classroom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of</a:t>
            </a:r>
            <a:r>
              <a:rPr lang="en-US" baseline="0" dirty="0" smtClean="0"/>
              <a:t> you who do use technology in the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Collaboration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are using it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TeachBytes</a:t>
            </a:r>
            <a:r>
              <a:rPr lang="en-US" dirty="0" smtClean="0"/>
              <a:t> 2013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Integrating</a:t>
            </a:r>
            <a:r>
              <a:rPr lang="en-US" baseline="0" dirty="0" smtClean="0"/>
              <a:t> = invisible. As common as the pencil/paper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chalk/slate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4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given this tool/problem as an example of SW students are using</a:t>
            </a:r>
            <a:r>
              <a:rPr lang="en-US" baseline="0" dirty="0" smtClean="0"/>
              <a:t> to help them in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E0ED1-0331-084B-8581-9AEE5BA1A8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0F5A18-A614-9749-ACE1-55A5B1DCD132}" type="datetimeFigureOut">
              <a:rPr lang="en-US" smtClean="0"/>
              <a:t>9/3/17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439CAF-6A87-2240-962E-900404E101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hyperlink" Target="http://www.google.com" TargetMode="Externa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://www.gliffy.com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://www.padlet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indyyork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FaceMa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58" y="-221719"/>
            <a:ext cx="6977457" cy="70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Why </a:t>
            </a:r>
            <a:r>
              <a:rPr lang="en-US" sz="4800" b="1" dirty="0" smtClean="0"/>
              <a:t>should</a:t>
            </a:r>
            <a:r>
              <a:rPr lang="en-US" sz="4800" dirty="0" smtClean="0"/>
              <a:t> you use technology in the classroom?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ology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9" y="-72940"/>
            <a:ext cx="6195677" cy="693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2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52109"/>
            <a:ext cx="7895167" cy="63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7 at 5.1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a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ladder (</a:t>
            </a:r>
            <a:r>
              <a:rPr lang="en-US" sz="3600" dirty="0" smtClean="0"/>
              <a:t>green) </a:t>
            </a:r>
            <a:r>
              <a:rPr lang="en-US" sz="3600" dirty="0"/>
              <a:t>is needed to reach a </a:t>
            </a:r>
            <a:r>
              <a:rPr lang="en-US" sz="3600" dirty="0" smtClean="0"/>
              <a:t>wall (blue). </a:t>
            </a:r>
            <a:r>
              <a:rPr lang="en-US" sz="3600" dirty="0"/>
              <a:t>There is a fence in front of the wall (</a:t>
            </a:r>
            <a:r>
              <a:rPr lang="en-US" sz="3600" dirty="0" smtClean="0"/>
              <a:t>red) </a:t>
            </a:r>
            <a:r>
              <a:rPr lang="en-US" sz="3600" dirty="0"/>
              <a:t>at a distance "</a:t>
            </a:r>
            <a:r>
              <a:rPr lang="en-US" sz="3600" dirty="0" err="1"/>
              <a:t>dtowall</a:t>
            </a:r>
            <a:r>
              <a:rPr lang="en-US" sz="3600" dirty="0"/>
              <a:t>" from the wall. Move point E to investigate what is the shortest length of a ladder needed to reach the wall. Moving slider "fence" will change the height of the fence.</a:t>
            </a:r>
          </a:p>
        </p:txBody>
      </p:sp>
    </p:spTree>
    <p:extLst>
      <p:ext uri="{BB962C8B-B14F-4D97-AF65-F5344CB8AC3E}">
        <p14:creationId xmlns:p14="http://schemas.microsoft.com/office/powerpoint/2010/main" val="23362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25 at 10.3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20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25 at 10.3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058"/>
            <a:ext cx="9298460" cy="67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Did I learn?</a:t>
            </a:r>
          </a:p>
          <a:p>
            <a:r>
              <a:rPr lang="en-US" sz="4800" dirty="0" smtClean="0"/>
              <a:t>How do we make this an IBL problem?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47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What other activities do you do with IBL and mathematics that might be enhanced with technology?</a:t>
            </a:r>
          </a:p>
        </p:txBody>
      </p:sp>
    </p:spTree>
    <p:extLst>
      <p:ext uri="{BB962C8B-B14F-4D97-AF65-F5344CB8AC3E}">
        <p14:creationId xmlns:p14="http://schemas.microsoft.com/office/powerpoint/2010/main" val="15500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Dr. Cindy S. York, PhD</a:t>
            </a:r>
          </a:p>
          <a:p>
            <a:pPr marL="0" indent="0" algn="ctr">
              <a:buNone/>
            </a:pPr>
            <a:r>
              <a:rPr lang="en-US" sz="4800" dirty="0" err="1" smtClean="0"/>
              <a:t>cindy.york@niu.edu</a:t>
            </a:r>
            <a:endParaRPr lang="en-US" sz="48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Dr. Angie Hodge, PhD</a:t>
            </a:r>
          </a:p>
          <a:p>
            <a:pPr marL="0" indent="0" algn="ctr">
              <a:buNone/>
            </a:pPr>
            <a:r>
              <a:rPr lang="en-US" sz="4800" dirty="0" err="1"/>
              <a:t>amhodge@unomaha.edu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58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Integrating Technology into an Inquiry-based Mathematics Classroom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38" y="5284338"/>
            <a:ext cx="8616462" cy="1332362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Cindy S. York			Dr. Angie Hodge</a:t>
            </a:r>
          </a:p>
          <a:p>
            <a:pPr algn="l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Illinois University		University of Nebraska Omaha</a:t>
            </a:r>
          </a:p>
          <a:p>
            <a:r>
              <a:rPr lang="en-US" sz="1500" dirty="0" smtClean="0"/>
              <a:t>18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Annual Legacy of R. L. Moore – IBL Conference </a:t>
            </a:r>
          </a:p>
          <a:p>
            <a:r>
              <a:rPr lang="en-US" sz="1500" dirty="0" smtClean="0"/>
              <a:t>June 27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936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7 at 5.1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Collaboration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1971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creen Shot 2014-06-10 at 6.29.28 P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89" y="4268611"/>
            <a:ext cx="1270000" cy="635000"/>
          </a:xfrm>
          <a:prstGeom prst="rect">
            <a:avLst/>
          </a:prstGeom>
        </p:spPr>
      </p:pic>
      <p:pic>
        <p:nvPicPr>
          <p:cNvPr id="6" name="Picture 5" descr="Screen Shot 2014-06-10 at 6.30.25 PM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78" y="3479094"/>
            <a:ext cx="1562100" cy="647700"/>
          </a:xfrm>
          <a:prstGeom prst="rect">
            <a:avLst/>
          </a:prstGeom>
        </p:spPr>
      </p:pic>
      <p:pic>
        <p:nvPicPr>
          <p:cNvPr id="7" name="Picture 6" descr="Screen Shot 2014-06-10 at 6.31.18 PM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43" y="5209822"/>
            <a:ext cx="3111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padlet.com</a:t>
            </a:r>
            <a:r>
              <a:rPr lang="en-US" dirty="0"/>
              <a:t>/</a:t>
            </a:r>
            <a:r>
              <a:rPr lang="en-US" dirty="0" err="1"/>
              <a:t>cindyyork</a:t>
            </a:r>
            <a:r>
              <a:rPr lang="en-US" dirty="0"/>
              <a:t>/k8aiagdcgmia</a:t>
            </a:r>
          </a:p>
        </p:txBody>
      </p:sp>
      <p:pic>
        <p:nvPicPr>
          <p:cNvPr id="4" name="Picture 3" descr="Screen Shot 2015-03-07 at 4.5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733"/>
            <a:ext cx="9440656" cy="48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8593667" cy="64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  <a:hlinkClick r:id="rId3"/>
              </a:rPr>
              <a:t>https://sites.google.com/site/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cindyyork</a:t>
            </a:r>
            <a:endParaRPr lang="en-US" sz="3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4-06-10 at 6.18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7" y="2413000"/>
            <a:ext cx="4407464" cy="42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u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5" y="270933"/>
            <a:ext cx="8648012" cy="619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let iPad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2" y="0"/>
            <a:ext cx="7399867" cy="7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778" y="874888"/>
            <a:ext cx="8593666" cy="385233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6600" dirty="0" smtClean="0"/>
              <a:t>How many of you use </a:t>
            </a:r>
            <a:br>
              <a:rPr lang="en-US" sz="6600" dirty="0" smtClean="0"/>
            </a:br>
            <a:r>
              <a:rPr lang="en-US" sz="6600" b="1" dirty="0" smtClean="0"/>
              <a:t>TECHNOLOGY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in the classroom?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03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778" y="874888"/>
            <a:ext cx="8593666" cy="50348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6600" dirty="0" smtClean="0"/>
              <a:t>How many of you put the technology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in your </a:t>
            </a:r>
            <a:r>
              <a:rPr lang="en-US" sz="6600" b="1" dirty="0" smtClean="0"/>
              <a:t>students</a:t>
            </a:r>
            <a:r>
              <a:rPr lang="en-US" sz="6600" dirty="0" smtClean="0"/>
              <a:t>’ hands?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81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2778" y="874889"/>
            <a:ext cx="8593666" cy="41881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6000" dirty="0" smtClean="0"/>
              <a:t>Using Technology </a:t>
            </a:r>
            <a:br>
              <a:rPr lang="en-US" sz="6000" dirty="0" smtClean="0"/>
            </a:br>
            <a:r>
              <a:rPr lang="en-US" sz="6000" dirty="0" smtClean="0"/>
              <a:t>vs.</a:t>
            </a:r>
            <a:br>
              <a:rPr lang="en-US" sz="6000" dirty="0" smtClean="0"/>
            </a:br>
            <a:r>
              <a:rPr lang="en-US" sz="6000" dirty="0" smtClean="0"/>
              <a:t>Integrating Technology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15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Why </a:t>
            </a:r>
            <a:r>
              <a:rPr lang="en-US" sz="4800" dirty="0"/>
              <a:t>are you </a:t>
            </a:r>
            <a:r>
              <a:rPr lang="en-US" sz="4800" b="1" dirty="0"/>
              <a:t>NOT</a:t>
            </a:r>
            <a:r>
              <a:rPr lang="en-US" sz="4800" dirty="0"/>
              <a:t> using technology in your IBL classroom</a:t>
            </a:r>
            <a:r>
              <a:rPr lang="en-US" sz="4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94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/>
              <a:t>How</a:t>
            </a:r>
            <a:r>
              <a:rPr lang="en-US" sz="4800" dirty="0" smtClean="0"/>
              <a:t> do you use technology in the IBL classroom?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0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262</TotalTime>
  <Words>342</Words>
  <Application>Microsoft Macintosh PowerPoint</Application>
  <PresentationFormat>On-screen Show (4:3)</PresentationFormat>
  <Paragraphs>68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Courier New</vt:lpstr>
      <vt:lpstr>Palatino Linotype</vt:lpstr>
      <vt:lpstr>Arial</vt:lpstr>
      <vt:lpstr>Executive</vt:lpstr>
      <vt:lpstr>PowerPoint Presentation</vt:lpstr>
      <vt:lpstr>Integrating Technology into an Inquiry-based Mathematics Classroom</vt:lpstr>
      <vt:lpstr>PowerPoint Presentation</vt:lpstr>
      <vt:lpstr>PowerPoint Presentation</vt:lpstr>
      <vt:lpstr>How many of you use  TECHNOLOGY in the classroom?</vt:lpstr>
      <vt:lpstr>How many of you put the technology in your students’ hands?</vt:lpstr>
      <vt:lpstr>Using Technology  vs. Integrating Technology</vt:lpstr>
      <vt:lpstr>Using Technology</vt:lpstr>
      <vt:lpstr>Using Technology</vt:lpstr>
      <vt:lpstr>Using Technology</vt:lpstr>
      <vt:lpstr>PowerPoint Presentation</vt:lpstr>
      <vt:lpstr>PowerPoint Presentation</vt:lpstr>
      <vt:lpstr>PowerPoint Presentation</vt:lpstr>
      <vt:lpstr>Length of a Ladder</vt:lpstr>
      <vt:lpstr>PowerPoint Presentation</vt:lpstr>
      <vt:lpstr>PowerPoint Presentation</vt:lpstr>
      <vt:lpstr>What did I learn?</vt:lpstr>
      <vt:lpstr>Discussion</vt:lpstr>
      <vt:lpstr>PowerPoint Presentation</vt:lpstr>
      <vt:lpstr>PowerPoint Presentation</vt:lpstr>
      <vt:lpstr>Examples for Collaboration</vt:lpstr>
      <vt:lpstr>http://padlet.com/cindyyork/k8aiagdcgmia</vt:lpstr>
      <vt:lpstr>Resources Website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Web 2.0 Technology Tools for Inquiry-Based Learning</dc:title>
  <dc:creator>Cindy York</dc:creator>
  <cp:lastModifiedBy>Cindy York</cp:lastModifiedBy>
  <cp:revision>92</cp:revision>
  <cp:lastPrinted>2015-03-07T23:53:14Z</cp:lastPrinted>
  <dcterms:created xsi:type="dcterms:W3CDTF">2014-06-10T22:51:27Z</dcterms:created>
  <dcterms:modified xsi:type="dcterms:W3CDTF">2017-09-03T22:20:18Z</dcterms:modified>
</cp:coreProperties>
</file>