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14" r:id="rId1"/>
  </p:sldMasterIdLst>
  <p:notesMasterIdLst>
    <p:notesMasterId r:id="rId27"/>
  </p:notesMasterIdLst>
  <p:handoutMasterIdLst>
    <p:handoutMasterId r:id="rId28"/>
  </p:handoutMasterIdLst>
  <p:sldIdLst>
    <p:sldId id="256" r:id="rId2"/>
    <p:sldId id="272" r:id="rId3"/>
    <p:sldId id="277" r:id="rId4"/>
    <p:sldId id="297" r:id="rId5"/>
    <p:sldId id="298" r:id="rId6"/>
    <p:sldId id="300" r:id="rId7"/>
    <p:sldId id="299" r:id="rId8"/>
    <p:sldId id="310" r:id="rId9"/>
    <p:sldId id="301" r:id="rId10"/>
    <p:sldId id="302" r:id="rId11"/>
    <p:sldId id="309" r:id="rId12"/>
    <p:sldId id="311" r:id="rId13"/>
    <p:sldId id="312" r:id="rId14"/>
    <p:sldId id="313" r:id="rId15"/>
    <p:sldId id="305" r:id="rId16"/>
    <p:sldId id="306" r:id="rId17"/>
    <p:sldId id="278" r:id="rId18"/>
    <p:sldId id="304" r:id="rId19"/>
    <p:sldId id="259" r:id="rId20"/>
    <p:sldId id="261" r:id="rId21"/>
    <p:sldId id="260" r:id="rId22"/>
    <p:sldId id="273" r:id="rId23"/>
    <p:sldId id="291" r:id="rId24"/>
    <p:sldId id="286" r:id="rId25"/>
    <p:sldId id="30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80"/>
    <p:restoredTop sz="75824" autoAdjust="0"/>
  </p:normalViewPr>
  <p:slideViewPr>
    <p:cSldViewPr snapToGrid="0" snapToObjects="1">
      <p:cViewPr>
        <p:scale>
          <a:sx n="100" d="100"/>
          <a:sy n="100" d="100"/>
        </p:scale>
        <p:origin x="115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56DDCD-D320-4145-8976-3FC5615178C4}"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504ED742-CE0E-9140-AD73-27A240248AB8}">
      <dgm:prSet phldrT="[Text]"/>
      <dgm:spPr/>
      <dgm:t>
        <a:bodyPr/>
        <a:lstStyle/>
        <a:p>
          <a:r>
            <a:rPr lang="en-US" dirty="0" smtClean="0"/>
            <a:t>Construct Knowledge</a:t>
          </a:r>
          <a:endParaRPr lang="en-US" dirty="0"/>
        </a:p>
      </dgm:t>
    </dgm:pt>
    <dgm:pt modelId="{81624914-A0D3-AE4D-82A8-FAFD52A1ECEC}" type="parTrans" cxnId="{F5964257-4537-6C46-866D-DFFEFF0CC093}">
      <dgm:prSet/>
      <dgm:spPr/>
      <dgm:t>
        <a:bodyPr/>
        <a:lstStyle/>
        <a:p>
          <a:endParaRPr lang="en-US"/>
        </a:p>
      </dgm:t>
    </dgm:pt>
    <dgm:pt modelId="{AECEC40A-19E9-9640-B5D1-1AA1B5F98736}" type="sibTrans" cxnId="{F5964257-4537-6C46-866D-DFFEFF0CC093}">
      <dgm:prSet/>
      <dgm:spPr/>
      <dgm:t>
        <a:bodyPr/>
        <a:lstStyle/>
        <a:p>
          <a:endParaRPr lang="en-US"/>
        </a:p>
      </dgm:t>
    </dgm:pt>
    <dgm:pt modelId="{86F8B9B8-7DAF-964F-A3CF-3F0AA2AFC3F0}">
      <dgm:prSet phldrT="[Text]"/>
      <dgm:spPr/>
      <dgm:t>
        <a:bodyPr/>
        <a:lstStyle/>
        <a:p>
          <a:r>
            <a:rPr lang="en-US" dirty="0" smtClean="0"/>
            <a:t>Google Drawing</a:t>
          </a:r>
          <a:endParaRPr lang="en-US" dirty="0"/>
        </a:p>
      </dgm:t>
    </dgm:pt>
    <dgm:pt modelId="{8601A164-6ACD-DC40-AE14-329272BB701A}" type="parTrans" cxnId="{A4C47295-B82A-AE49-8D6D-2736ED8873C4}">
      <dgm:prSet/>
      <dgm:spPr/>
      <dgm:t>
        <a:bodyPr/>
        <a:lstStyle/>
        <a:p>
          <a:endParaRPr lang="en-US"/>
        </a:p>
      </dgm:t>
    </dgm:pt>
    <dgm:pt modelId="{CFF8BEE7-AC58-0448-A9D3-69898E8D1D81}" type="sibTrans" cxnId="{A4C47295-B82A-AE49-8D6D-2736ED8873C4}">
      <dgm:prSet/>
      <dgm:spPr/>
      <dgm:t>
        <a:bodyPr/>
        <a:lstStyle/>
        <a:p>
          <a:endParaRPr lang="en-US"/>
        </a:p>
      </dgm:t>
    </dgm:pt>
    <dgm:pt modelId="{5D1A2B26-F103-384C-8CDB-EFBD7A01B0CA}">
      <dgm:prSet phldrT="[Text]"/>
      <dgm:spPr/>
      <dgm:t>
        <a:bodyPr/>
        <a:lstStyle/>
        <a:p>
          <a:r>
            <a:rPr lang="en-US" dirty="0" err="1" smtClean="0"/>
            <a:t>Gliffy.com</a:t>
          </a:r>
          <a:endParaRPr lang="en-US" dirty="0"/>
        </a:p>
      </dgm:t>
    </dgm:pt>
    <dgm:pt modelId="{B61E3197-C6A7-A444-BFA6-2D44FD2F3D9D}" type="sibTrans" cxnId="{EADAF380-0476-4E46-99C8-1184AC3313D0}">
      <dgm:prSet/>
      <dgm:spPr/>
      <dgm:t>
        <a:bodyPr/>
        <a:lstStyle/>
        <a:p>
          <a:endParaRPr lang="en-US"/>
        </a:p>
      </dgm:t>
    </dgm:pt>
    <dgm:pt modelId="{F29329D4-CE48-9C42-890D-C4B5EB5DF1BB}" type="parTrans" cxnId="{EADAF380-0476-4E46-99C8-1184AC3313D0}">
      <dgm:prSet/>
      <dgm:spPr/>
      <dgm:t>
        <a:bodyPr/>
        <a:lstStyle/>
        <a:p>
          <a:endParaRPr lang="en-US"/>
        </a:p>
      </dgm:t>
    </dgm:pt>
    <dgm:pt modelId="{85DAC7D4-DFA8-A84F-A27A-38206175CB3B}">
      <dgm:prSet phldrT="[Text]"/>
      <dgm:spPr/>
      <dgm:t>
        <a:bodyPr/>
        <a:lstStyle/>
        <a:p>
          <a:r>
            <a:rPr lang="en-US" dirty="0" err="1" smtClean="0"/>
            <a:t>Padlet.com</a:t>
          </a:r>
          <a:endParaRPr lang="en-US" dirty="0"/>
        </a:p>
      </dgm:t>
    </dgm:pt>
    <dgm:pt modelId="{41408C0A-707A-0A4E-9D4D-785857906F7C}" type="parTrans" cxnId="{C5D29E4A-5F81-8448-A978-846C010115F7}">
      <dgm:prSet/>
      <dgm:spPr/>
      <dgm:t>
        <a:bodyPr/>
        <a:lstStyle/>
        <a:p>
          <a:endParaRPr lang="en-US"/>
        </a:p>
      </dgm:t>
    </dgm:pt>
    <dgm:pt modelId="{25DC78BF-568D-7E43-9D83-1965AA2A494A}" type="sibTrans" cxnId="{C5D29E4A-5F81-8448-A978-846C010115F7}">
      <dgm:prSet/>
      <dgm:spPr/>
      <dgm:t>
        <a:bodyPr/>
        <a:lstStyle/>
        <a:p>
          <a:endParaRPr lang="en-US"/>
        </a:p>
      </dgm:t>
    </dgm:pt>
    <dgm:pt modelId="{C761F592-2D73-CB4E-A457-18F8E2AF9A57}" type="pres">
      <dgm:prSet presAssocID="{1456DDCD-D320-4145-8976-3FC5615178C4}" presName="linear" presStyleCnt="0">
        <dgm:presLayoutVars>
          <dgm:animLvl val="lvl"/>
          <dgm:resizeHandles val="exact"/>
        </dgm:presLayoutVars>
      </dgm:prSet>
      <dgm:spPr/>
      <dgm:t>
        <a:bodyPr/>
        <a:lstStyle/>
        <a:p>
          <a:endParaRPr lang="en-US"/>
        </a:p>
      </dgm:t>
    </dgm:pt>
    <dgm:pt modelId="{12C9AAE6-F630-8E48-8C73-4D5E75F271FF}" type="pres">
      <dgm:prSet presAssocID="{504ED742-CE0E-9140-AD73-27A240248AB8}" presName="parentText" presStyleLbl="node1" presStyleIdx="0" presStyleCnt="1">
        <dgm:presLayoutVars>
          <dgm:chMax val="0"/>
          <dgm:bulletEnabled val="1"/>
        </dgm:presLayoutVars>
      </dgm:prSet>
      <dgm:spPr/>
      <dgm:t>
        <a:bodyPr/>
        <a:lstStyle/>
        <a:p>
          <a:endParaRPr lang="en-US"/>
        </a:p>
      </dgm:t>
    </dgm:pt>
    <dgm:pt modelId="{B8E98C10-17BD-7C44-BDCC-DE0BA3E79410}" type="pres">
      <dgm:prSet presAssocID="{504ED742-CE0E-9140-AD73-27A240248AB8}" presName="childText" presStyleLbl="revTx" presStyleIdx="0" presStyleCnt="1">
        <dgm:presLayoutVars>
          <dgm:bulletEnabled val="1"/>
        </dgm:presLayoutVars>
      </dgm:prSet>
      <dgm:spPr/>
      <dgm:t>
        <a:bodyPr/>
        <a:lstStyle/>
        <a:p>
          <a:endParaRPr lang="en-US"/>
        </a:p>
      </dgm:t>
    </dgm:pt>
  </dgm:ptLst>
  <dgm:cxnLst>
    <dgm:cxn modelId="{F5964257-4537-6C46-866D-DFFEFF0CC093}" srcId="{1456DDCD-D320-4145-8976-3FC5615178C4}" destId="{504ED742-CE0E-9140-AD73-27A240248AB8}" srcOrd="0" destOrd="0" parTransId="{81624914-A0D3-AE4D-82A8-FAFD52A1ECEC}" sibTransId="{AECEC40A-19E9-9640-B5D1-1AA1B5F98736}"/>
    <dgm:cxn modelId="{6AB9567D-A3F3-7A43-98C1-563E53CF0081}" type="presOf" srcId="{1456DDCD-D320-4145-8976-3FC5615178C4}" destId="{C761F592-2D73-CB4E-A457-18F8E2AF9A57}" srcOrd="0" destOrd="0" presId="urn:microsoft.com/office/officeart/2005/8/layout/vList2"/>
    <dgm:cxn modelId="{C5D29E4A-5F81-8448-A978-846C010115F7}" srcId="{504ED742-CE0E-9140-AD73-27A240248AB8}" destId="{85DAC7D4-DFA8-A84F-A27A-38206175CB3B}" srcOrd="0" destOrd="0" parTransId="{41408C0A-707A-0A4E-9D4D-785857906F7C}" sibTransId="{25DC78BF-568D-7E43-9D83-1965AA2A494A}"/>
    <dgm:cxn modelId="{80D55DE0-2EA4-BD44-9A72-01552D206D3E}" type="presOf" srcId="{85DAC7D4-DFA8-A84F-A27A-38206175CB3B}" destId="{B8E98C10-17BD-7C44-BDCC-DE0BA3E79410}" srcOrd="0" destOrd="0" presId="urn:microsoft.com/office/officeart/2005/8/layout/vList2"/>
    <dgm:cxn modelId="{AA3A847F-4395-3449-BA36-DB1A88685003}" type="presOf" srcId="{5D1A2B26-F103-384C-8CDB-EFBD7A01B0CA}" destId="{B8E98C10-17BD-7C44-BDCC-DE0BA3E79410}" srcOrd="0" destOrd="1" presId="urn:microsoft.com/office/officeart/2005/8/layout/vList2"/>
    <dgm:cxn modelId="{A3E5D7FD-D920-0347-8549-C3F13EDE9B91}" type="presOf" srcId="{504ED742-CE0E-9140-AD73-27A240248AB8}" destId="{12C9AAE6-F630-8E48-8C73-4D5E75F271FF}" srcOrd="0" destOrd="0" presId="urn:microsoft.com/office/officeart/2005/8/layout/vList2"/>
    <dgm:cxn modelId="{2E076401-79E7-354D-8209-526CA5121722}" type="presOf" srcId="{86F8B9B8-7DAF-964F-A3CF-3F0AA2AFC3F0}" destId="{B8E98C10-17BD-7C44-BDCC-DE0BA3E79410}" srcOrd="0" destOrd="2" presId="urn:microsoft.com/office/officeart/2005/8/layout/vList2"/>
    <dgm:cxn modelId="{EADAF380-0476-4E46-99C8-1184AC3313D0}" srcId="{504ED742-CE0E-9140-AD73-27A240248AB8}" destId="{5D1A2B26-F103-384C-8CDB-EFBD7A01B0CA}" srcOrd="1" destOrd="0" parTransId="{F29329D4-CE48-9C42-890D-C4B5EB5DF1BB}" sibTransId="{B61E3197-C6A7-A444-BFA6-2D44FD2F3D9D}"/>
    <dgm:cxn modelId="{A4C47295-B82A-AE49-8D6D-2736ED8873C4}" srcId="{504ED742-CE0E-9140-AD73-27A240248AB8}" destId="{86F8B9B8-7DAF-964F-A3CF-3F0AA2AFC3F0}" srcOrd="2" destOrd="0" parTransId="{8601A164-6ACD-DC40-AE14-329272BB701A}" sibTransId="{CFF8BEE7-AC58-0448-A9D3-69898E8D1D81}"/>
    <dgm:cxn modelId="{D68CDB20-3D0F-4F4F-A3C4-53C05BF34909}" type="presParOf" srcId="{C761F592-2D73-CB4E-A457-18F8E2AF9A57}" destId="{12C9AAE6-F630-8E48-8C73-4D5E75F271FF}" srcOrd="0" destOrd="0" presId="urn:microsoft.com/office/officeart/2005/8/layout/vList2"/>
    <dgm:cxn modelId="{5967EF29-F3CF-144F-B6CA-57C23F12D29A}" type="presParOf" srcId="{C761F592-2D73-CB4E-A457-18F8E2AF9A57}" destId="{B8E98C10-17BD-7C44-BDCC-DE0BA3E79410}"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9AAE6-F630-8E48-8C73-4D5E75F271FF}">
      <dsp:nvSpPr>
        <dsp:cNvPr id="0" name=""/>
        <dsp:cNvSpPr/>
      </dsp:nvSpPr>
      <dsp:spPr>
        <a:xfrm>
          <a:off x="0" y="16512"/>
          <a:ext cx="7543800" cy="148707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36220" tIns="236220" rIns="236220" bIns="236220" numCol="1" spcCol="1270" anchor="ctr" anchorCtr="0">
          <a:noAutofit/>
        </a:bodyPr>
        <a:lstStyle/>
        <a:p>
          <a:pPr lvl="0" algn="l" defTabSz="2755900">
            <a:lnSpc>
              <a:spcPct val="90000"/>
            </a:lnSpc>
            <a:spcBef>
              <a:spcPct val="0"/>
            </a:spcBef>
            <a:spcAft>
              <a:spcPct val="35000"/>
            </a:spcAft>
          </a:pPr>
          <a:r>
            <a:rPr lang="en-US" sz="6200" kern="1200" dirty="0" smtClean="0"/>
            <a:t>Construct Knowledge</a:t>
          </a:r>
          <a:endParaRPr lang="en-US" sz="6200" kern="1200" dirty="0"/>
        </a:p>
      </dsp:txBody>
      <dsp:txXfrm>
        <a:off x="72593" y="89105"/>
        <a:ext cx="7398614" cy="1341884"/>
      </dsp:txXfrm>
    </dsp:sp>
    <dsp:sp modelId="{B8E98C10-17BD-7C44-BDCC-DE0BA3E79410}">
      <dsp:nvSpPr>
        <dsp:cNvPr id="0" name=""/>
        <dsp:cNvSpPr/>
      </dsp:nvSpPr>
      <dsp:spPr>
        <a:xfrm>
          <a:off x="0" y="1503582"/>
          <a:ext cx="7543800" cy="25026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516" tIns="78740" rIns="440944" bIns="78740" numCol="1" spcCol="1270" anchor="t" anchorCtr="0">
          <a:noAutofit/>
        </a:bodyPr>
        <a:lstStyle/>
        <a:p>
          <a:pPr marL="285750" lvl="1" indent="-285750" algn="l" defTabSz="2133600">
            <a:lnSpc>
              <a:spcPct val="90000"/>
            </a:lnSpc>
            <a:spcBef>
              <a:spcPct val="0"/>
            </a:spcBef>
            <a:spcAft>
              <a:spcPct val="20000"/>
            </a:spcAft>
            <a:buChar char="••"/>
          </a:pPr>
          <a:r>
            <a:rPr lang="en-US" sz="4800" kern="1200" dirty="0" err="1" smtClean="0"/>
            <a:t>Padlet.com</a:t>
          </a:r>
          <a:endParaRPr lang="en-US" sz="4800" kern="1200" dirty="0"/>
        </a:p>
        <a:p>
          <a:pPr marL="285750" lvl="1" indent="-285750" algn="l" defTabSz="2133600">
            <a:lnSpc>
              <a:spcPct val="90000"/>
            </a:lnSpc>
            <a:spcBef>
              <a:spcPct val="0"/>
            </a:spcBef>
            <a:spcAft>
              <a:spcPct val="20000"/>
            </a:spcAft>
            <a:buChar char="••"/>
          </a:pPr>
          <a:r>
            <a:rPr lang="en-US" sz="4800" kern="1200" dirty="0" err="1" smtClean="0"/>
            <a:t>Gliffy.com</a:t>
          </a:r>
          <a:endParaRPr lang="en-US" sz="4800" kern="1200" dirty="0"/>
        </a:p>
        <a:p>
          <a:pPr marL="285750" lvl="1" indent="-285750" algn="l" defTabSz="2133600">
            <a:lnSpc>
              <a:spcPct val="90000"/>
            </a:lnSpc>
            <a:spcBef>
              <a:spcPct val="0"/>
            </a:spcBef>
            <a:spcAft>
              <a:spcPct val="20000"/>
            </a:spcAft>
            <a:buChar char="••"/>
          </a:pPr>
          <a:r>
            <a:rPr lang="en-US" sz="4800" kern="1200" dirty="0" smtClean="0"/>
            <a:t>Google Drawing</a:t>
          </a:r>
          <a:endParaRPr lang="en-US" sz="4800" kern="1200" dirty="0"/>
        </a:p>
      </dsp:txBody>
      <dsp:txXfrm>
        <a:off x="0" y="1503582"/>
        <a:ext cx="7543800" cy="25026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80DC31-06C4-F045-987A-145FBD1CDF07}" type="datetimeFigureOut">
              <a:rPr lang="en-US" smtClean="0"/>
              <a:t>9/3/17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155B44-0B09-564B-8295-252E2C2D97DC}" type="slidenum">
              <a:rPr lang="en-US" smtClean="0"/>
              <a:t>‹#›</a:t>
            </a:fld>
            <a:endParaRPr lang="en-US"/>
          </a:p>
        </p:txBody>
      </p:sp>
    </p:spTree>
    <p:extLst>
      <p:ext uri="{BB962C8B-B14F-4D97-AF65-F5344CB8AC3E}">
        <p14:creationId xmlns:p14="http://schemas.microsoft.com/office/powerpoint/2010/main" val="3712921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F83D3-1020-6749-933A-9EB365F96FBC}" type="datetimeFigureOut">
              <a:rPr lang="en-US" smtClean="0"/>
              <a:t>9/3/17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5E0ED1-0331-084B-8581-9AEE5BA1A809}" type="slidenum">
              <a:rPr lang="en-US" smtClean="0"/>
              <a:t>‹#›</a:t>
            </a:fld>
            <a:endParaRPr lang="en-US"/>
          </a:p>
        </p:txBody>
      </p:sp>
    </p:spTree>
    <p:extLst>
      <p:ext uri="{BB962C8B-B14F-4D97-AF65-F5344CB8AC3E}">
        <p14:creationId xmlns:p14="http://schemas.microsoft.com/office/powerpoint/2010/main" val="11771501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a:t>
            </a:fld>
            <a:endParaRPr lang="en-US"/>
          </a:p>
        </p:txBody>
      </p:sp>
    </p:spTree>
    <p:extLst>
      <p:ext uri="{BB962C8B-B14F-4D97-AF65-F5344CB8AC3E}">
        <p14:creationId xmlns:p14="http://schemas.microsoft.com/office/powerpoint/2010/main" val="2620166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16</a:t>
            </a:fld>
            <a:endParaRPr lang="en-US"/>
          </a:p>
        </p:txBody>
      </p:sp>
    </p:spTree>
    <p:extLst>
      <p:ext uri="{BB962C8B-B14F-4D97-AF65-F5344CB8AC3E}">
        <p14:creationId xmlns:p14="http://schemas.microsoft.com/office/powerpoint/2010/main" val="721528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18</a:t>
            </a:fld>
            <a:endParaRPr lang="en-US"/>
          </a:p>
        </p:txBody>
      </p:sp>
    </p:spTree>
    <p:extLst>
      <p:ext uri="{BB962C8B-B14F-4D97-AF65-F5344CB8AC3E}">
        <p14:creationId xmlns:p14="http://schemas.microsoft.com/office/powerpoint/2010/main" val="1018121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E0ED1-0331-084B-8581-9AEE5BA1A809}" type="slidenum">
              <a:rPr lang="en-US" smtClean="0"/>
              <a:t>19</a:t>
            </a:fld>
            <a:endParaRPr lang="en-US"/>
          </a:p>
        </p:txBody>
      </p:sp>
    </p:spTree>
    <p:extLst>
      <p:ext uri="{BB962C8B-B14F-4D97-AF65-F5344CB8AC3E}">
        <p14:creationId xmlns:p14="http://schemas.microsoft.com/office/powerpoint/2010/main" val="8487520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20</a:t>
            </a:fld>
            <a:endParaRPr lang="en-US"/>
          </a:p>
        </p:txBody>
      </p:sp>
    </p:spTree>
    <p:extLst>
      <p:ext uri="{BB962C8B-B14F-4D97-AF65-F5344CB8AC3E}">
        <p14:creationId xmlns:p14="http://schemas.microsoft.com/office/powerpoint/2010/main" val="2518135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E0ED1-0331-084B-8581-9AEE5BA1A809}" type="slidenum">
              <a:rPr lang="en-US" smtClean="0"/>
              <a:t>21</a:t>
            </a:fld>
            <a:endParaRPr lang="en-US"/>
          </a:p>
        </p:txBody>
      </p:sp>
    </p:spTree>
    <p:extLst>
      <p:ext uri="{BB962C8B-B14F-4D97-AF65-F5344CB8AC3E}">
        <p14:creationId xmlns:p14="http://schemas.microsoft.com/office/powerpoint/2010/main" val="3485611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22</a:t>
            </a:fld>
            <a:endParaRPr lang="en-US"/>
          </a:p>
        </p:txBody>
      </p:sp>
    </p:spTree>
    <p:extLst>
      <p:ext uri="{BB962C8B-B14F-4D97-AF65-F5344CB8AC3E}">
        <p14:creationId xmlns:p14="http://schemas.microsoft.com/office/powerpoint/2010/main" val="1083192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23</a:t>
            </a:fld>
            <a:endParaRPr lang="en-US"/>
          </a:p>
        </p:txBody>
      </p:sp>
    </p:spTree>
    <p:extLst>
      <p:ext uri="{BB962C8B-B14F-4D97-AF65-F5344CB8AC3E}">
        <p14:creationId xmlns:p14="http://schemas.microsoft.com/office/powerpoint/2010/main" val="1313461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TeachBytes</a:t>
            </a:r>
            <a:r>
              <a:rPr lang="en-US" dirty="0" smtClean="0"/>
              <a:t> 2013</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Integrating</a:t>
            </a:r>
            <a:r>
              <a:rPr lang="en-US" baseline="0" dirty="0" smtClean="0"/>
              <a:t> = invisible. As common as the pencil/paper </a:t>
            </a:r>
            <a:r>
              <a:rPr lang="en-US" baseline="0" dirty="0" err="1" smtClean="0"/>
              <a:t>vs</a:t>
            </a:r>
            <a:r>
              <a:rPr lang="en-US" baseline="0" dirty="0" smtClean="0"/>
              <a:t> chalk/slate</a:t>
            </a:r>
            <a:endParaRPr lang="en-US" dirty="0" smtClean="0"/>
          </a:p>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24</a:t>
            </a:fld>
            <a:endParaRPr lang="en-US"/>
          </a:p>
        </p:txBody>
      </p:sp>
    </p:spTree>
    <p:extLst>
      <p:ext uri="{BB962C8B-B14F-4D97-AF65-F5344CB8AC3E}">
        <p14:creationId xmlns:p14="http://schemas.microsoft.com/office/powerpoint/2010/main" val="17313740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5E0ED1-0331-084B-8581-9AEE5BA1A809}" type="slidenum">
              <a:rPr lang="en-US" smtClean="0"/>
              <a:t>25</a:t>
            </a:fld>
            <a:endParaRPr lang="en-US"/>
          </a:p>
        </p:txBody>
      </p:sp>
    </p:spTree>
    <p:extLst>
      <p:ext uri="{BB962C8B-B14F-4D97-AF65-F5344CB8AC3E}">
        <p14:creationId xmlns:p14="http://schemas.microsoft.com/office/powerpoint/2010/main" val="1100715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2</a:t>
            </a:fld>
            <a:endParaRPr lang="en-US"/>
          </a:p>
        </p:txBody>
      </p:sp>
    </p:spTree>
    <p:extLst>
      <p:ext uri="{BB962C8B-B14F-4D97-AF65-F5344CB8AC3E}">
        <p14:creationId xmlns:p14="http://schemas.microsoft.com/office/powerpoint/2010/main" val="4102205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3</a:t>
            </a:fld>
            <a:endParaRPr lang="en-US"/>
          </a:p>
        </p:txBody>
      </p:sp>
    </p:spTree>
    <p:extLst>
      <p:ext uri="{BB962C8B-B14F-4D97-AF65-F5344CB8AC3E}">
        <p14:creationId xmlns:p14="http://schemas.microsoft.com/office/powerpoint/2010/main" val="2002379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7</a:t>
            </a:fld>
            <a:endParaRPr lang="en-US"/>
          </a:p>
        </p:txBody>
      </p:sp>
    </p:spTree>
    <p:extLst>
      <p:ext uri="{BB962C8B-B14F-4D97-AF65-F5344CB8AC3E}">
        <p14:creationId xmlns:p14="http://schemas.microsoft.com/office/powerpoint/2010/main" val="1189006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11</a:t>
            </a:fld>
            <a:endParaRPr lang="en-US"/>
          </a:p>
        </p:txBody>
      </p:sp>
    </p:spTree>
    <p:extLst>
      <p:ext uri="{BB962C8B-B14F-4D97-AF65-F5344CB8AC3E}">
        <p14:creationId xmlns:p14="http://schemas.microsoft.com/office/powerpoint/2010/main" val="1767900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12</a:t>
            </a:fld>
            <a:endParaRPr lang="en-US"/>
          </a:p>
        </p:txBody>
      </p:sp>
    </p:spTree>
    <p:extLst>
      <p:ext uri="{BB962C8B-B14F-4D97-AF65-F5344CB8AC3E}">
        <p14:creationId xmlns:p14="http://schemas.microsoft.com/office/powerpoint/2010/main" val="13294685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13</a:t>
            </a:fld>
            <a:endParaRPr lang="en-US"/>
          </a:p>
        </p:txBody>
      </p:sp>
    </p:spTree>
    <p:extLst>
      <p:ext uri="{BB962C8B-B14F-4D97-AF65-F5344CB8AC3E}">
        <p14:creationId xmlns:p14="http://schemas.microsoft.com/office/powerpoint/2010/main" val="1878428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E0ED1-0331-084B-8581-9AEE5BA1A809}" type="slidenum">
              <a:rPr lang="en-US" smtClean="0"/>
              <a:t>14</a:t>
            </a:fld>
            <a:endParaRPr lang="en-US"/>
          </a:p>
        </p:txBody>
      </p:sp>
    </p:spTree>
    <p:extLst>
      <p:ext uri="{BB962C8B-B14F-4D97-AF65-F5344CB8AC3E}">
        <p14:creationId xmlns:p14="http://schemas.microsoft.com/office/powerpoint/2010/main" val="1051371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effectLst/>
            </a:endParaRPr>
          </a:p>
        </p:txBody>
      </p:sp>
      <p:sp>
        <p:nvSpPr>
          <p:cNvPr id="4" name="Slide Number Placeholder 3"/>
          <p:cNvSpPr>
            <a:spLocks noGrp="1"/>
          </p:cNvSpPr>
          <p:nvPr>
            <p:ph type="sldNum" sz="quarter" idx="10"/>
          </p:nvPr>
        </p:nvSpPr>
        <p:spPr/>
        <p:txBody>
          <a:bodyPr/>
          <a:lstStyle/>
          <a:p>
            <a:fld id="{155E0ED1-0331-084B-8581-9AEE5BA1A809}" type="slidenum">
              <a:rPr lang="en-US" smtClean="0"/>
              <a:t>15</a:t>
            </a:fld>
            <a:endParaRPr lang="en-US"/>
          </a:p>
        </p:txBody>
      </p:sp>
    </p:spTree>
    <p:extLst>
      <p:ext uri="{BB962C8B-B14F-4D97-AF65-F5344CB8AC3E}">
        <p14:creationId xmlns:p14="http://schemas.microsoft.com/office/powerpoint/2010/main" val="728293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0F5A18-A614-9749-ACE1-55A5B1DCD132}" type="datetimeFigureOut">
              <a:rPr lang="en-US" smtClean="0"/>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39CAF-6A87-2240-962E-900404E1016E}"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062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0F5A18-A614-9749-ACE1-55A5B1DCD132}" type="datetimeFigureOut">
              <a:rPr lang="en-US" smtClean="0"/>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1627120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0F5A18-A614-9749-ACE1-55A5B1DCD132}" type="datetimeFigureOut">
              <a:rPr lang="en-US" smtClean="0"/>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96225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0F5A18-A614-9749-ACE1-55A5B1DCD132}" type="datetimeFigureOut">
              <a:rPr lang="en-US" smtClean="0"/>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11009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0F5A18-A614-9749-ACE1-55A5B1DCD132}" type="datetimeFigureOut">
              <a:rPr lang="en-US" smtClean="0"/>
              <a:t>9/3/17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439CAF-6A87-2240-962E-900404E1016E}"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7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0F5A18-A614-9749-ACE1-55A5B1DCD132}" type="datetimeFigureOut">
              <a:rPr lang="en-US" smtClean="0"/>
              <a:t>9/3/17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207023422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0F5A18-A614-9749-ACE1-55A5B1DCD132}" type="datetimeFigureOut">
              <a:rPr lang="en-US" smtClean="0"/>
              <a:t>9/3/17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89652046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0F5A18-A614-9749-ACE1-55A5B1DCD132}" type="datetimeFigureOut">
              <a:rPr lang="en-US" smtClean="0"/>
              <a:t>9/3/17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1074103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E0F5A18-A614-9749-ACE1-55A5B1DCD132}" type="datetimeFigureOut">
              <a:rPr lang="en-US" smtClean="0"/>
              <a:t>9/3/17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716172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E0F5A18-A614-9749-ACE1-55A5B1DCD132}" type="datetimeFigureOut">
              <a:rPr lang="en-US" smtClean="0"/>
              <a:t>9/3/17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4439CAF-6A87-2240-962E-900404E1016E}" type="slidenum">
              <a:rPr lang="en-US" smtClean="0"/>
              <a:t>‹#›</a:t>
            </a:fld>
            <a:endParaRPr lang="en-US"/>
          </a:p>
        </p:txBody>
      </p:sp>
    </p:spTree>
    <p:extLst>
      <p:ext uri="{BB962C8B-B14F-4D97-AF65-F5344CB8AC3E}">
        <p14:creationId xmlns:p14="http://schemas.microsoft.com/office/powerpoint/2010/main" val="7030732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0F5A18-A614-9749-ACE1-55A5B1DCD132}" type="datetimeFigureOut">
              <a:rPr lang="en-US" smtClean="0"/>
              <a:t>9/3/17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439CAF-6A87-2240-962E-900404E1016E}" type="slidenum">
              <a:rPr lang="en-US" smtClean="0"/>
              <a:t>‹#›</a:t>
            </a:fld>
            <a:endParaRPr lang="en-US"/>
          </a:p>
        </p:txBody>
      </p:sp>
    </p:spTree>
    <p:extLst>
      <p:ext uri="{BB962C8B-B14F-4D97-AF65-F5344CB8AC3E}">
        <p14:creationId xmlns:p14="http://schemas.microsoft.com/office/powerpoint/2010/main" val="5391718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E0F5A18-A614-9749-ACE1-55A5B1DCD132}" type="datetimeFigureOut">
              <a:rPr lang="en-US" smtClean="0"/>
              <a:t>9/3/17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4439CAF-6A87-2240-962E-900404E1016E}"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241517"/>
      </p:ext>
    </p:extLst>
  </p:cSld>
  <p:clrMap bg1="lt1" tx1="dk1" bg2="lt2" tx2="dk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1" Type="http://schemas.openxmlformats.org/officeDocument/2006/relationships/image" Target="../media/image4.png"/><Relationship Id="rId12" Type="http://schemas.openxmlformats.org/officeDocument/2006/relationships/hyperlink" Target="http://www.google.com" TargetMode="External"/><Relationship Id="rId13"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hyperlink" Target="http://www.gliffy.com" TargetMode="External"/><Relationship Id="rId9" Type="http://schemas.openxmlformats.org/officeDocument/2006/relationships/image" Target="../media/image3.png"/><Relationship Id="rId10" Type="http://schemas.openxmlformats.org/officeDocument/2006/relationships/hyperlink" Target="http://www.padle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hyperlink" Target="https://sites.google.com/site/cindyyork"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100" y="393700"/>
            <a:ext cx="8724899" cy="3873500"/>
          </a:xfrm>
        </p:spPr>
        <p:txBody>
          <a:bodyPr/>
          <a:lstStyle/>
          <a:p>
            <a:r>
              <a:rPr lang="en-US" sz="5400" dirty="0" smtClean="0"/>
              <a:t>Technology Integration in Mathematics Classrooms: Faculty Competencies and Challenges</a:t>
            </a:r>
            <a:endParaRPr lang="en-US" sz="5400" dirty="0"/>
          </a:p>
        </p:txBody>
      </p:sp>
      <p:sp>
        <p:nvSpPr>
          <p:cNvPr id="3" name="Subtitle 2"/>
          <p:cNvSpPr>
            <a:spLocks noGrp="1"/>
          </p:cNvSpPr>
          <p:nvPr>
            <p:ph type="subTitle" idx="1"/>
          </p:nvPr>
        </p:nvSpPr>
        <p:spPr>
          <a:xfrm>
            <a:off x="273538" y="4559300"/>
            <a:ext cx="8616462" cy="2057400"/>
          </a:xfrm>
        </p:spPr>
        <p:txBody>
          <a:bodyPr>
            <a:normAutofit/>
          </a:bodyPr>
          <a:lstStyle/>
          <a:p>
            <a:r>
              <a:rPr lang="en-US" sz="1800" cap="none" spc="0" dirty="0" smtClean="0">
                <a:solidFill>
                  <a:schemeClr val="tx1">
                    <a:lumMod val="75000"/>
                    <a:lumOff val="25000"/>
                  </a:schemeClr>
                </a:solidFill>
                <a:latin typeface="+mn-lt"/>
              </a:rPr>
              <a:t>Dr. Angie Hodge, University of Nebraska Omaha, USA 		      </a:t>
            </a:r>
          </a:p>
          <a:p>
            <a:r>
              <a:rPr lang="en-US" sz="1800" cap="none" spc="0" dirty="0" smtClean="0">
                <a:solidFill>
                  <a:schemeClr val="tx1">
                    <a:lumMod val="75000"/>
                    <a:lumOff val="25000"/>
                  </a:schemeClr>
                </a:solidFill>
                <a:latin typeface="+mn-lt"/>
              </a:rPr>
              <a:t>Dr. Cindy S. York, Northern Illinois University, USA          </a:t>
            </a:r>
          </a:p>
          <a:p>
            <a:pPr algn="l"/>
            <a:r>
              <a:rPr lang="en-US" sz="1800" cap="none" spc="0" dirty="0" smtClean="0">
                <a:solidFill>
                  <a:schemeClr val="tx1">
                    <a:lumMod val="75000"/>
                    <a:lumOff val="25000"/>
                  </a:schemeClr>
                </a:solidFill>
                <a:latin typeface="+mn-lt"/>
              </a:rPr>
              <a:t>Dr. Hayley J. </a:t>
            </a:r>
            <a:r>
              <a:rPr lang="en-US" sz="1800" cap="none" spc="0" dirty="0" err="1" smtClean="0">
                <a:solidFill>
                  <a:schemeClr val="tx1">
                    <a:lumMod val="75000"/>
                    <a:lumOff val="25000"/>
                  </a:schemeClr>
                </a:solidFill>
                <a:latin typeface="+mn-lt"/>
              </a:rPr>
              <a:t>Mayall</a:t>
            </a:r>
            <a:r>
              <a:rPr lang="en-US" sz="1800" cap="none" spc="0" dirty="0" smtClean="0">
                <a:solidFill>
                  <a:schemeClr val="tx1">
                    <a:lumMod val="75000"/>
                    <a:lumOff val="25000"/>
                  </a:schemeClr>
                </a:solidFill>
                <a:latin typeface="+mn-lt"/>
              </a:rPr>
              <a:t>, Northern </a:t>
            </a:r>
            <a:r>
              <a:rPr lang="en-US" sz="1800" cap="none" spc="0" smtClean="0">
                <a:solidFill>
                  <a:schemeClr val="tx1">
                    <a:lumMod val="75000"/>
                    <a:lumOff val="25000"/>
                  </a:schemeClr>
                </a:solidFill>
                <a:latin typeface="+mn-lt"/>
              </a:rPr>
              <a:t>Illinois University, USA </a:t>
            </a:r>
            <a:r>
              <a:rPr lang="en-US" sz="1800" dirty="0" smtClean="0">
                <a:solidFill>
                  <a:schemeClr val="tx1">
                    <a:lumMod val="75000"/>
                    <a:lumOff val="25000"/>
                  </a:schemeClr>
                </a:solidFill>
              </a:rPr>
              <a:t>	</a:t>
            </a:r>
          </a:p>
          <a:p>
            <a:pPr algn="r"/>
            <a:r>
              <a:rPr lang="en-US" sz="1800" spc="0" dirty="0" smtClean="0">
                <a:latin typeface="+mn-lt"/>
              </a:rPr>
              <a:t>ISNITE 2016</a:t>
            </a:r>
          </a:p>
        </p:txBody>
      </p:sp>
    </p:spTree>
    <p:extLst>
      <p:ext uri="{BB962C8B-B14F-4D97-AF65-F5344CB8AC3E}">
        <p14:creationId xmlns:p14="http://schemas.microsoft.com/office/powerpoint/2010/main" val="193603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Use</a:t>
            </a:r>
            <a:endParaRPr lang="en-US" dirty="0"/>
          </a:p>
        </p:txBody>
      </p:sp>
      <p:sp>
        <p:nvSpPr>
          <p:cNvPr id="3" name="Content Placeholder 2"/>
          <p:cNvSpPr>
            <a:spLocks noGrp="1"/>
          </p:cNvSpPr>
          <p:nvPr>
            <p:ph idx="1"/>
          </p:nvPr>
        </p:nvSpPr>
        <p:spPr>
          <a:xfrm>
            <a:off x="457200" y="1841500"/>
            <a:ext cx="8229600" cy="4127500"/>
          </a:xfrm>
        </p:spPr>
        <p:txBody>
          <a:bodyPr>
            <a:normAutofit/>
          </a:bodyPr>
          <a:lstStyle/>
          <a:p>
            <a:pPr lvl="0">
              <a:buFont typeface="Arial" charset="0"/>
              <a:buChar char="•"/>
            </a:pPr>
            <a:r>
              <a:rPr lang="en-US" sz="2400" dirty="0"/>
              <a:t>Which of the following technologies do you use </a:t>
            </a:r>
            <a:r>
              <a:rPr lang="en-US" sz="2400" b="1" dirty="0"/>
              <a:t>while teaching</a:t>
            </a:r>
            <a:r>
              <a:rPr lang="en-US" sz="2400" dirty="0"/>
              <a:t>? (Not for creating assignments, posting on the computer, emailing, </a:t>
            </a:r>
            <a:r>
              <a:rPr lang="en-US" sz="2400" dirty="0" smtClean="0"/>
              <a:t>etc., </a:t>
            </a:r>
            <a:r>
              <a:rPr lang="en-US" sz="2400" dirty="0"/>
              <a:t>but while actually teaching). </a:t>
            </a:r>
            <a:endParaRPr lang="en-US" sz="2400" dirty="0" smtClean="0"/>
          </a:p>
          <a:p>
            <a:pPr lvl="0">
              <a:buFont typeface="Arial" charset="0"/>
              <a:buChar char="•"/>
            </a:pPr>
            <a:endParaRPr lang="en-US" sz="2400" dirty="0"/>
          </a:p>
          <a:p>
            <a:pPr lvl="0">
              <a:buFont typeface="Arial" charset="0"/>
              <a:buChar char="•"/>
            </a:pPr>
            <a:endParaRPr lang="en-US" sz="2400" dirty="0"/>
          </a:p>
          <a:p>
            <a:pPr lvl="0">
              <a:buFont typeface="Arial" charset="0"/>
              <a:buChar char="•"/>
            </a:pPr>
            <a:r>
              <a:rPr lang="en-US" sz="2400" dirty="0" smtClean="0"/>
              <a:t>Please </a:t>
            </a:r>
            <a:r>
              <a:rPr lang="en-US" sz="2400" dirty="0"/>
              <a:t>describe how you use technology in your classroom while teaching</a:t>
            </a:r>
            <a:r>
              <a:rPr lang="en-US" sz="2400" dirty="0" smtClean="0"/>
              <a:t>.</a:t>
            </a:r>
            <a:endParaRPr lang="en-US" sz="2400" dirty="0"/>
          </a:p>
          <a:p>
            <a:pPr>
              <a:buFont typeface="Arial" charset="0"/>
              <a:buChar char="•"/>
            </a:pPr>
            <a:endParaRPr lang="en-US" sz="2400" dirty="0"/>
          </a:p>
        </p:txBody>
      </p:sp>
    </p:spTree>
    <p:extLst>
      <p:ext uri="{BB962C8B-B14F-4D97-AF65-F5344CB8AC3E}">
        <p14:creationId xmlns:p14="http://schemas.microsoft.com/office/powerpoint/2010/main" val="1040985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tools </a:t>
            </a:r>
            <a:br>
              <a:rPr lang="en-US" dirty="0" smtClean="0"/>
            </a:br>
            <a:r>
              <a:rPr lang="en-US" dirty="0" smtClean="0"/>
              <a:t>available versus used</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724522984"/>
              </p:ext>
            </p:extLst>
          </p:nvPr>
        </p:nvGraphicFramePr>
        <p:xfrm>
          <a:off x="457200" y="1600200"/>
          <a:ext cx="8229600" cy="4521200"/>
        </p:xfrm>
        <a:graphic>
          <a:graphicData uri="http://schemas.openxmlformats.org/drawingml/2006/table">
            <a:tbl>
              <a:tblPr firstRow="1" bandRow="1">
                <a:tableStyleId>{5C22544A-7EE6-4342-B048-85BDC9FD1C3A}</a:tableStyleId>
              </a:tblPr>
              <a:tblGrid>
                <a:gridCol w="3035300"/>
                <a:gridCol w="2628900"/>
                <a:gridCol w="2565400"/>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a:t>
                      </a:r>
                      <a:r>
                        <a:rPr lang="en-US" baseline="0" dirty="0" smtClean="0"/>
                        <a:t> technologies are available to you in your classroom?</a:t>
                      </a:r>
                      <a:endParaRPr lang="en-US" dirty="0" smtClean="0"/>
                    </a:p>
                  </a:txBody>
                  <a:tcPr/>
                </a:tc>
                <a:tc>
                  <a:txBody>
                    <a:bodyPr/>
                    <a:lstStyle/>
                    <a:p>
                      <a:r>
                        <a:rPr lang="en-US" dirty="0" smtClean="0"/>
                        <a:t>Which</a:t>
                      </a:r>
                      <a:r>
                        <a:rPr lang="en-US" baseline="0" dirty="0" smtClean="0"/>
                        <a:t> technologies do you use for teaching?</a:t>
                      </a:r>
                      <a:endParaRPr lang="en-US" dirty="0"/>
                    </a:p>
                  </a:txBody>
                  <a:tcPr/>
                </a:tc>
              </a:tr>
              <a:tr h="370840">
                <a:tc>
                  <a:txBody>
                    <a:bodyPr/>
                    <a:lstStyle/>
                    <a:p>
                      <a:r>
                        <a:rPr lang="en-US" baseline="0" dirty="0" smtClean="0"/>
                        <a:t>Electronic projector (with computer)</a:t>
                      </a:r>
                    </a:p>
                  </a:txBody>
                  <a:tcPr/>
                </a:tc>
                <a:tc>
                  <a:txBody>
                    <a:bodyPr/>
                    <a:lstStyle/>
                    <a:p>
                      <a:r>
                        <a:rPr lang="en-US" dirty="0" smtClean="0"/>
                        <a:t>89%</a:t>
                      </a:r>
                      <a:endParaRPr lang="en-US" dirty="0"/>
                    </a:p>
                  </a:txBody>
                  <a:tcPr/>
                </a:tc>
                <a:tc>
                  <a:txBody>
                    <a:bodyPr/>
                    <a:lstStyle/>
                    <a:p>
                      <a:r>
                        <a:rPr lang="en-US" dirty="0" smtClean="0"/>
                        <a:t>69%</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Computer / laptop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75%</a:t>
                      </a:r>
                    </a:p>
                  </a:txBody>
                  <a:tcPr/>
                </a:tc>
              </a:tr>
              <a:tr h="370840">
                <a:tc>
                  <a:txBody>
                    <a:bodyPr/>
                    <a:lstStyle/>
                    <a:p>
                      <a:r>
                        <a:rPr lang="en-US" dirty="0" smtClean="0"/>
                        <a:t>PowerPoint software</a:t>
                      </a:r>
                      <a:endParaRPr lang="en-US" dirty="0"/>
                    </a:p>
                  </a:txBody>
                  <a:tcPr/>
                </a:tc>
                <a:tc>
                  <a:txBody>
                    <a:bodyPr/>
                    <a:lstStyle/>
                    <a:p>
                      <a:r>
                        <a:rPr lang="en-US" dirty="0" smtClean="0"/>
                        <a:t>75%</a:t>
                      </a:r>
                      <a:endParaRPr lang="en-US" dirty="0"/>
                    </a:p>
                  </a:txBody>
                  <a:tcPr/>
                </a:tc>
                <a:tc>
                  <a:txBody>
                    <a:bodyPr/>
                    <a:lstStyle/>
                    <a:p>
                      <a:r>
                        <a:rPr lang="en-US" dirty="0" smtClean="0"/>
                        <a:t>20%</a:t>
                      </a:r>
                      <a:endParaRPr lang="en-US" dirty="0"/>
                    </a:p>
                  </a:txBody>
                  <a:tcPr/>
                </a:tc>
              </a:tr>
              <a:tr h="370840">
                <a:tc>
                  <a:txBody>
                    <a:bodyPr/>
                    <a:lstStyle/>
                    <a:p>
                      <a:r>
                        <a:rPr lang="en-US" dirty="0" smtClean="0"/>
                        <a:t>Document Camera</a:t>
                      </a:r>
                      <a:endParaRPr lang="en-US" dirty="0"/>
                    </a:p>
                  </a:txBody>
                  <a:tcPr/>
                </a:tc>
                <a:tc>
                  <a:txBody>
                    <a:bodyPr/>
                    <a:lstStyle/>
                    <a:p>
                      <a:r>
                        <a:rPr lang="en-US" dirty="0" smtClean="0"/>
                        <a:t>73%</a:t>
                      </a:r>
                      <a:endParaRPr lang="en-US" dirty="0"/>
                    </a:p>
                  </a:txBody>
                  <a:tcPr/>
                </a:tc>
                <a:tc>
                  <a:txBody>
                    <a:bodyPr/>
                    <a:lstStyle/>
                    <a:p>
                      <a:r>
                        <a:rPr lang="en-US" dirty="0" smtClean="0"/>
                        <a:t>61%</a:t>
                      </a:r>
                      <a:endParaRPr lang="en-US" dirty="0"/>
                    </a:p>
                  </a:txBody>
                  <a:tcPr/>
                </a:tc>
              </a:tr>
              <a:tr h="370840">
                <a:tc>
                  <a:txBody>
                    <a:bodyPr/>
                    <a:lstStyle/>
                    <a:p>
                      <a:r>
                        <a:rPr lang="en-US" dirty="0" smtClean="0"/>
                        <a:t>Excel</a:t>
                      </a:r>
                      <a:r>
                        <a:rPr lang="en-US" baseline="0" dirty="0" smtClean="0"/>
                        <a:t> software</a:t>
                      </a:r>
                      <a:endParaRPr lang="en-US" dirty="0"/>
                    </a:p>
                  </a:txBody>
                  <a:tcPr/>
                </a:tc>
                <a:tc>
                  <a:txBody>
                    <a:bodyPr/>
                    <a:lstStyle/>
                    <a:p>
                      <a:r>
                        <a:rPr lang="en-US" dirty="0" smtClean="0"/>
                        <a:t>68%</a:t>
                      </a:r>
                      <a:endParaRPr lang="en-US" dirty="0"/>
                    </a:p>
                  </a:txBody>
                  <a:tcPr/>
                </a:tc>
                <a:tc>
                  <a:txBody>
                    <a:bodyPr/>
                    <a:lstStyle/>
                    <a:p>
                      <a:r>
                        <a:rPr lang="en-US" dirty="0" smtClean="0"/>
                        <a:t>22%</a:t>
                      </a:r>
                      <a:endParaRPr lang="en-US" dirty="0"/>
                    </a:p>
                  </a:txBody>
                  <a:tcPr/>
                </a:tc>
              </a:tr>
              <a:tr h="370840">
                <a:tc>
                  <a:txBody>
                    <a:bodyPr/>
                    <a:lstStyle/>
                    <a:p>
                      <a:r>
                        <a:rPr lang="en-US" dirty="0" smtClean="0"/>
                        <a:t>Math software</a:t>
                      </a:r>
                      <a:endParaRPr lang="en-US" dirty="0"/>
                    </a:p>
                  </a:txBody>
                  <a:tcPr/>
                </a:tc>
                <a:tc>
                  <a:txBody>
                    <a:bodyPr/>
                    <a:lstStyle/>
                    <a:p>
                      <a:r>
                        <a:rPr lang="en-US" dirty="0" smtClean="0"/>
                        <a:t>64%</a:t>
                      </a:r>
                      <a:endParaRPr lang="en-US" dirty="0"/>
                    </a:p>
                  </a:txBody>
                  <a:tcPr/>
                </a:tc>
                <a:tc>
                  <a:txBody>
                    <a:bodyPr/>
                    <a:lstStyle/>
                    <a:p>
                      <a:r>
                        <a:rPr lang="en-US" dirty="0" smtClean="0"/>
                        <a:t>53%</a:t>
                      </a:r>
                      <a:endParaRPr lang="en-US" dirty="0"/>
                    </a:p>
                  </a:txBody>
                  <a:tcPr/>
                </a:tc>
              </a:tr>
              <a:tr h="370840">
                <a:tc>
                  <a:txBody>
                    <a:bodyPr/>
                    <a:lstStyle/>
                    <a:p>
                      <a:r>
                        <a:rPr lang="en-US" dirty="0" smtClean="0"/>
                        <a:t>DVD, VCR, Filmstrip</a:t>
                      </a:r>
                      <a:endParaRPr lang="en-US" dirty="0"/>
                    </a:p>
                  </a:txBody>
                  <a:tcPr/>
                </a:tc>
                <a:tc>
                  <a:txBody>
                    <a:bodyPr/>
                    <a:lstStyle/>
                    <a:p>
                      <a:r>
                        <a:rPr lang="en-US" dirty="0" smtClean="0"/>
                        <a:t>44%</a:t>
                      </a:r>
                      <a:endParaRPr lang="en-US" dirty="0"/>
                    </a:p>
                  </a:txBody>
                  <a:tcPr/>
                </a:tc>
                <a:tc>
                  <a:txBody>
                    <a:bodyPr/>
                    <a:lstStyle/>
                    <a:p>
                      <a:r>
                        <a:rPr lang="en-US" dirty="0" smtClean="0"/>
                        <a:t>9%</a:t>
                      </a:r>
                      <a:endParaRPr lang="en-US" dirty="0"/>
                    </a:p>
                  </a:txBody>
                  <a:tcPr/>
                </a:tc>
              </a:tr>
              <a:tr h="370840">
                <a:tc>
                  <a:txBody>
                    <a:bodyPr/>
                    <a:lstStyle/>
                    <a:p>
                      <a:r>
                        <a:rPr lang="en-US" dirty="0" smtClean="0"/>
                        <a:t>Smartphone</a:t>
                      </a:r>
                      <a:endParaRPr lang="en-US" dirty="0"/>
                    </a:p>
                  </a:txBody>
                  <a:tcPr/>
                </a:tc>
                <a:tc>
                  <a:txBody>
                    <a:bodyPr/>
                    <a:lstStyle/>
                    <a:p>
                      <a:r>
                        <a:rPr lang="en-US" dirty="0" smtClean="0"/>
                        <a:t>30%</a:t>
                      </a:r>
                      <a:endParaRPr lang="en-US" dirty="0"/>
                    </a:p>
                  </a:txBody>
                  <a:tcPr/>
                </a:tc>
                <a:tc>
                  <a:txBody>
                    <a:bodyPr/>
                    <a:lstStyle/>
                    <a:p>
                      <a:r>
                        <a:rPr lang="en-US" dirty="0" smtClean="0"/>
                        <a:t>14%</a:t>
                      </a:r>
                      <a:endParaRPr lang="en-US" dirty="0"/>
                    </a:p>
                  </a:txBody>
                  <a:tcPr/>
                </a:tc>
              </a:tr>
              <a:tr h="370840">
                <a:tc>
                  <a:txBody>
                    <a:bodyPr/>
                    <a:lstStyle/>
                    <a:p>
                      <a:r>
                        <a:rPr lang="en-US" dirty="0" smtClean="0"/>
                        <a:t>Smartboard</a:t>
                      </a:r>
                      <a:endParaRPr lang="en-US" dirty="0"/>
                    </a:p>
                  </a:txBody>
                  <a:tcPr/>
                </a:tc>
                <a:tc>
                  <a:txBody>
                    <a:bodyPr/>
                    <a:lstStyle/>
                    <a:p>
                      <a:r>
                        <a:rPr lang="en-US" dirty="0" smtClean="0"/>
                        <a:t>22%</a:t>
                      </a:r>
                      <a:endParaRPr lang="en-US" dirty="0"/>
                    </a:p>
                  </a:txBody>
                  <a:tcPr/>
                </a:tc>
                <a:tc>
                  <a:txBody>
                    <a:bodyPr/>
                    <a:lstStyle/>
                    <a:p>
                      <a:r>
                        <a:rPr lang="en-US" dirty="0" smtClean="0"/>
                        <a:t>12%</a:t>
                      </a:r>
                      <a:endParaRPr lang="en-US" dirty="0"/>
                    </a:p>
                  </a:txBody>
                  <a:tcPr/>
                </a:tc>
              </a:tr>
            </a:tbl>
          </a:graphicData>
        </a:graphic>
      </p:graphicFrame>
    </p:spTree>
    <p:extLst>
      <p:ext uri="{BB962C8B-B14F-4D97-AF65-F5344CB8AC3E}">
        <p14:creationId xmlns:p14="http://schemas.microsoft.com/office/powerpoint/2010/main" val="1833185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using technology?</a:t>
            </a:r>
            <a:endParaRPr lang="en-US" dirty="0"/>
          </a:p>
        </p:txBody>
      </p:sp>
      <p:sp>
        <p:nvSpPr>
          <p:cNvPr id="3" name="Content Placeholder 2"/>
          <p:cNvSpPr>
            <a:spLocks noGrp="1"/>
          </p:cNvSpPr>
          <p:nvPr>
            <p:ph idx="1"/>
          </p:nvPr>
        </p:nvSpPr>
        <p:spPr/>
        <p:txBody>
          <a:bodyPr>
            <a:normAutofit/>
          </a:bodyPr>
          <a:lstStyle/>
          <a:p>
            <a:pPr>
              <a:spcBef>
                <a:spcPts val="0"/>
              </a:spcBef>
            </a:pPr>
            <a:r>
              <a:rPr lang="en-US" sz="2800" dirty="0" smtClean="0"/>
              <a:t>“Use </a:t>
            </a:r>
            <a:r>
              <a:rPr lang="en-US" sz="2800" dirty="0"/>
              <a:t>clickers to engage students in discussion based questions where they discuss until they arrive and agree on an answer. Use Excel in Stats classes to collect/analyze data during class. Use java applets to explore ideas related to Statistics (e.g. changing sample sizes and seeing how that changes averages or standard deviations). Use document camera to project student work</a:t>
            </a:r>
            <a:r>
              <a:rPr lang="en-US" sz="2800" dirty="0" smtClean="0"/>
              <a:t>.”</a:t>
            </a:r>
          </a:p>
          <a:p>
            <a:pPr>
              <a:spcBef>
                <a:spcPts val="0"/>
              </a:spcBef>
            </a:pPr>
            <a:endParaRPr lang="en-US" sz="2400" dirty="0" smtClean="0"/>
          </a:p>
        </p:txBody>
      </p:sp>
    </p:spTree>
    <p:extLst>
      <p:ext uri="{BB962C8B-B14F-4D97-AF65-F5344CB8AC3E}">
        <p14:creationId xmlns:p14="http://schemas.microsoft.com/office/powerpoint/2010/main" val="20294413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using technology?</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a:t>
            </a:r>
            <a:r>
              <a:rPr lang="en-US" dirty="0"/>
              <a:t>Well, that's a big question!  Generally, I assign tasks where students use mathematical software to explore things that either allow them to create conceptual knowledge or make conjectures (and hopefully prove them).  Examples:  In geometry I'll have the students use </a:t>
            </a:r>
            <a:r>
              <a:rPr lang="en-US" dirty="0" err="1"/>
              <a:t>GeoGebra</a:t>
            </a:r>
            <a:r>
              <a:rPr lang="en-US" dirty="0"/>
              <a:t> to make conjectures about Euclidean, hyperbolic, or projective geometry.  (I typically give them a worksheet with some task to explore, with open-ended questions to help guide them.)  In linear algebra I will create a Mathematica lab to have them, say, explore the geometric nature of eigenvalues and eigenvectors.  Sometimes the software is merely a platform for them to explore, using code I already created for them.  Other times my intention is for them to learn how to use the software as a tool for their own explorations, where they create the code to investigate their ideas. </a:t>
            </a:r>
            <a:r>
              <a:rPr lang="en-US" dirty="0" smtClean="0"/>
              <a:t>“</a:t>
            </a:r>
          </a:p>
          <a:p>
            <a:pPr>
              <a:spcBef>
                <a:spcPts val="0"/>
              </a:spcBef>
            </a:pPr>
            <a:endParaRPr lang="en-US" dirty="0" smtClean="0"/>
          </a:p>
        </p:txBody>
      </p:sp>
    </p:spTree>
    <p:extLst>
      <p:ext uri="{BB962C8B-B14F-4D97-AF65-F5344CB8AC3E}">
        <p14:creationId xmlns:p14="http://schemas.microsoft.com/office/powerpoint/2010/main" val="259363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they using technology?</a:t>
            </a:r>
            <a:endParaRPr lang="en-US" dirty="0"/>
          </a:p>
        </p:txBody>
      </p:sp>
      <p:sp>
        <p:nvSpPr>
          <p:cNvPr id="3" name="Content Placeholder 2"/>
          <p:cNvSpPr>
            <a:spLocks noGrp="1"/>
          </p:cNvSpPr>
          <p:nvPr>
            <p:ph idx="1"/>
          </p:nvPr>
        </p:nvSpPr>
        <p:spPr/>
        <p:txBody>
          <a:bodyPr>
            <a:normAutofit/>
          </a:bodyPr>
          <a:lstStyle/>
          <a:p>
            <a:pPr>
              <a:spcBef>
                <a:spcPts val="0"/>
              </a:spcBef>
            </a:pPr>
            <a:r>
              <a:rPr lang="en-US" sz="2800" dirty="0" smtClean="0"/>
              <a:t>“</a:t>
            </a:r>
            <a:r>
              <a:rPr lang="en-US" sz="2800" dirty="0"/>
              <a:t>In class, I often use programs and websites such as Mathematica and </a:t>
            </a:r>
            <a:r>
              <a:rPr lang="en-US" sz="2800" dirty="0" err="1"/>
              <a:t>Desmos</a:t>
            </a:r>
            <a:r>
              <a:rPr lang="en-US" sz="2800" dirty="0"/>
              <a:t> to visualize concepts that we're discussing in class. I also have students project their solutions to homework problems from the classroom computer or document </a:t>
            </a:r>
            <a:r>
              <a:rPr lang="en-US" sz="2800" dirty="0" smtClean="0"/>
              <a:t>camera.”</a:t>
            </a:r>
          </a:p>
        </p:txBody>
      </p:sp>
    </p:spTree>
    <p:extLst>
      <p:ext uri="{BB962C8B-B14F-4D97-AF65-F5344CB8AC3E}">
        <p14:creationId xmlns:p14="http://schemas.microsoft.com/office/powerpoint/2010/main" val="1466387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sz="2400" dirty="0" smtClean="0"/>
              <a:t>Time</a:t>
            </a:r>
          </a:p>
          <a:p>
            <a:pPr>
              <a:buFont typeface="Arial" charset="0"/>
              <a:buChar char="•"/>
            </a:pPr>
            <a:r>
              <a:rPr lang="en-US" sz="2400" dirty="0" smtClean="0"/>
              <a:t>Technology reliability (when the tech doesn't work)</a:t>
            </a:r>
          </a:p>
          <a:p>
            <a:pPr>
              <a:buFont typeface="Arial" charset="0"/>
              <a:buChar char="•"/>
            </a:pPr>
            <a:r>
              <a:rPr lang="en-US" sz="2400" dirty="0" smtClean="0"/>
              <a:t>Technology proficiency (learning curve)</a:t>
            </a:r>
          </a:p>
          <a:p>
            <a:pPr>
              <a:buFont typeface="Arial" charset="0"/>
              <a:buChar char="•"/>
            </a:pPr>
            <a:r>
              <a:rPr lang="en-US" sz="2400" dirty="0" smtClean="0"/>
              <a:t>Technology is not a seamless integration with the content being taught</a:t>
            </a:r>
          </a:p>
          <a:p>
            <a:pPr>
              <a:buFont typeface="Arial" charset="0"/>
              <a:buChar char="•"/>
            </a:pPr>
            <a:r>
              <a:rPr lang="en-US" sz="2400" dirty="0" smtClean="0"/>
              <a:t>Lack of student hardware (laptops, phones)</a:t>
            </a:r>
          </a:p>
          <a:p>
            <a:pPr>
              <a:buFont typeface="Arial" charset="0"/>
              <a:buChar char="•"/>
            </a:pPr>
            <a:r>
              <a:rPr lang="en-US" sz="2400" dirty="0" smtClean="0"/>
              <a:t>Poor infrastructure and support</a:t>
            </a:r>
          </a:p>
          <a:p>
            <a:pPr>
              <a:buFont typeface="Arial" charset="0"/>
              <a:buChar char="•"/>
            </a:pPr>
            <a:r>
              <a:rPr lang="en-US" sz="2400" dirty="0" smtClean="0"/>
              <a:t>Distraction for the students</a:t>
            </a:r>
            <a:endParaRPr lang="en-US" sz="2400" dirty="0"/>
          </a:p>
        </p:txBody>
      </p:sp>
    </p:spTree>
    <p:extLst>
      <p:ext uri="{BB962C8B-B14F-4D97-AF65-F5344CB8AC3E}">
        <p14:creationId xmlns:p14="http://schemas.microsoft.com/office/powerpoint/2010/main" val="1334161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sz="2800" dirty="0" smtClean="0"/>
              <a:t>Went in not expecting such high levels of proficiency and comfort level with technology</a:t>
            </a:r>
          </a:p>
          <a:p>
            <a:pPr>
              <a:buFont typeface="Arial" charset="0"/>
              <a:buChar char="•"/>
            </a:pPr>
            <a:endParaRPr lang="en-US" sz="2800" dirty="0" smtClean="0"/>
          </a:p>
          <a:p>
            <a:pPr>
              <a:buFont typeface="Arial" charset="0"/>
              <a:buChar char="•"/>
            </a:pPr>
            <a:r>
              <a:rPr lang="en-US" sz="2800" dirty="0"/>
              <a:t>N</a:t>
            </a:r>
            <a:r>
              <a:rPr lang="en-US" sz="2800" dirty="0" smtClean="0"/>
              <a:t>ow further investigation of the data will take place to see if there are any correlations or predictive value in the data</a:t>
            </a:r>
          </a:p>
        </p:txBody>
      </p:sp>
    </p:spTree>
    <p:extLst>
      <p:ext uri="{BB962C8B-B14F-4D97-AF65-F5344CB8AC3E}">
        <p14:creationId xmlns:p14="http://schemas.microsoft.com/office/powerpoint/2010/main" val="1333699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du28.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533" y="52109"/>
            <a:ext cx="7895167" cy="6348691"/>
          </a:xfrm>
          <a:prstGeom prst="rect">
            <a:avLst/>
          </a:prstGeom>
        </p:spPr>
      </p:pic>
    </p:spTree>
    <p:extLst>
      <p:ext uri="{BB962C8B-B14F-4D97-AF65-F5344CB8AC3E}">
        <p14:creationId xmlns:p14="http://schemas.microsoft.com/office/powerpoint/2010/main" val="596715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Unanswered Questions</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sz="2400" dirty="0" smtClean="0"/>
              <a:t>What is participants’ definition of “use”?</a:t>
            </a:r>
          </a:p>
          <a:p>
            <a:pPr>
              <a:buFont typeface="Arial" charset="0"/>
              <a:buChar char="•"/>
            </a:pPr>
            <a:endParaRPr lang="en-US" sz="2400" dirty="0" smtClean="0"/>
          </a:p>
          <a:p>
            <a:pPr>
              <a:buFont typeface="Arial" charset="0"/>
              <a:buChar char="•"/>
            </a:pPr>
            <a:r>
              <a:rPr lang="en-US" sz="2400" dirty="0" smtClean="0"/>
              <a:t>Are they engaging with the technology or just showing pictures?</a:t>
            </a:r>
          </a:p>
          <a:p>
            <a:pPr>
              <a:buFont typeface="Arial" charset="0"/>
              <a:buChar char="•"/>
            </a:pPr>
            <a:endParaRPr lang="en-US" sz="2400" dirty="0" smtClean="0"/>
          </a:p>
          <a:p>
            <a:pPr>
              <a:buFont typeface="Arial" charset="0"/>
              <a:buChar char="•"/>
            </a:pPr>
            <a:r>
              <a:rPr lang="en-US" sz="2400" dirty="0" smtClean="0"/>
              <a:t>How many are using technology to make the class more interactive or help students learn?</a:t>
            </a:r>
            <a:endParaRPr lang="en-US" sz="2400" dirty="0"/>
          </a:p>
        </p:txBody>
      </p:sp>
    </p:spTree>
    <p:extLst>
      <p:ext uri="{BB962C8B-B14F-4D97-AF65-F5344CB8AC3E}">
        <p14:creationId xmlns:p14="http://schemas.microsoft.com/office/powerpoint/2010/main" val="20006948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67" y="0"/>
            <a:ext cx="8449733" cy="1600200"/>
          </a:xfrm>
        </p:spPr>
        <p:txBody>
          <a:bodyPr/>
          <a:lstStyle/>
          <a:p>
            <a:r>
              <a:rPr lang="en-US" sz="4400" dirty="0" smtClean="0"/>
              <a:t>Technology for Collaboration &amp; Communication</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8197138"/>
              </p:ext>
            </p:extLst>
          </p:nvPr>
        </p:nvGraphicFramePr>
        <p:xfrm>
          <a:off x="822325" y="1846263"/>
          <a:ext cx="75438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Screen Shot 2014-06-10 at 6.29.28 PM.png">
            <a:hlinkClick r:id="rId8"/>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30889" y="4268611"/>
            <a:ext cx="1270000" cy="635000"/>
          </a:xfrm>
          <a:prstGeom prst="rect">
            <a:avLst/>
          </a:prstGeom>
        </p:spPr>
      </p:pic>
      <p:pic>
        <p:nvPicPr>
          <p:cNvPr id="6" name="Picture 5" descr="Screen Shot 2014-06-10 at 6.30.25 PM.png">
            <a:hlinkClick r:id="rId10"/>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264378" y="3479094"/>
            <a:ext cx="1562100" cy="647700"/>
          </a:xfrm>
          <a:prstGeom prst="rect">
            <a:avLst/>
          </a:prstGeom>
        </p:spPr>
      </p:pic>
      <p:pic>
        <p:nvPicPr>
          <p:cNvPr id="7" name="Picture 6" descr="Screen Shot 2014-06-10 at 6.31.18 PM.png">
            <a:hlinkClick r:id="rId12"/>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758743" y="5209822"/>
            <a:ext cx="3111500" cy="558800"/>
          </a:xfrm>
          <a:prstGeom prst="rect">
            <a:avLst/>
          </a:prstGeom>
        </p:spPr>
      </p:pic>
    </p:spTree>
    <p:extLst>
      <p:ext uri="{BB962C8B-B14F-4D97-AF65-F5344CB8AC3E}">
        <p14:creationId xmlns:p14="http://schemas.microsoft.com/office/powerpoint/2010/main" val="1052258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 are…</a:t>
            </a:r>
            <a:endParaRPr lang="en-US" dirty="0"/>
          </a:p>
        </p:txBody>
      </p:sp>
      <p:sp>
        <p:nvSpPr>
          <p:cNvPr id="3" name="Content Placeholder 2"/>
          <p:cNvSpPr>
            <a:spLocks noGrp="1"/>
          </p:cNvSpPr>
          <p:nvPr>
            <p:ph idx="1"/>
          </p:nvPr>
        </p:nvSpPr>
        <p:spPr>
          <a:xfrm>
            <a:off x="457199" y="1600200"/>
            <a:ext cx="8551333" cy="4525963"/>
          </a:xfrm>
        </p:spPr>
        <p:txBody>
          <a:bodyPr>
            <a:normAutofit lnSpcReduction="10000"/>
          </a:bodyPr>
          <a:lstStyle/>
          <a:p>
            <a:endParaRPr lang="en-US" sz="4800" dirty="0" smtClean="0"/>
          </a:p>
          <a:p>
            <a:pPr marL="0" indent="0">
              <a:buNone/>
            </a:pPr>
            <a:r>
              <a:rPr lang="en-US" sz="4800" dirty="0" smtClean="0"/>
              <a:t>Dr</a:t>
            </a:r>
            <a:r>
              <a:rPr lang="en-US" sz="4800" dirty="0"/>
              <a:t>. Angie Hodge, </a:t>
            </a:r>
            <a:r>
              <a:rPr lang="en-US" sz="4800" dirty="0" smtClean="0"/>
              <a:t>PhD</a:t>
            </a:r>
          </a:p>
          <a:p>
            <a:pPr marL="0" indent="0">
              <a:buNone/>
            </a:pPr>
            <a:r>
              <a:rPr lang="en-US" sz="4800" dirty="0" smtClean="0"/>
              <a:t>amhodge@unomaha.edu</a:t>
            </a:r>
          </a:p>
          <a:p>
            <a:pPr algn="ctr"/>
            <a:endParaRPr lang="en-US" sz="4800" dirty="0" smtClean="0"/>
          </a:p>
          <a:p>
            <a:pPr marL="0" indent="0">
              <a:buNone/>
            </a:pPr>
            <a:r>
              <a:rPr lang="en-US" sz="4800" dirty="0" smtClean="0"/>
              <a:t>Dr. Cindy S. York, PhD </a:t>
            </a:r>
          </a:p>
          <a:p>
            <a:pPr marL="0" indent="0">
              <a:buNone/>
            </a:pPr>
            <a:r>
              <a:rPr lang="en-US" sz="4800" dirty="0" err="1" smtClean="0"/>
              <a:t>cindy.york@niu.edu</a:t>
            </a:r>
            <a:endParaRPr lang="en-US" sz="4800" dirty="0" smtClean="0"/>
          </a:p>
          <a:p>
            <a:pPr marL="0" indent="0" algn="ctr">
              <a:buNone/>
            </a:pPr>
            <a:endParaRPr lang="en-US" sz="4800" dirty="0" smtClean="0"/>
          </a:p>
        </p:txBody>
      </p:sp>
    </p:spTree>
    <p:extLst>
      <p:ext uri="{BB962C8B-B14F-4D97-AF65-F5344CB8AC3E}">
        <p14:creationId xmlns:p14="http://schemas.microsoft.com/office/powerpoint/2010/main" val="11558955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a:t>
            </a:r>
            <a:r>
              <a:rPr lang="en-US" dirty="0" err="1" smtClean="0"/>
              <a:t>padlet.com</a:t>
            </a:r>
            <a:r>
              <a:rPr lang="en-US" dirty="0" smtClean="0"/>
              <a:t>/</a:t>
            </a:r>
            <a:r>
              <a:rPr lang="en-US" dirty="0" err="1" smtClean="0"/>
              <a:t>cindyyork</a:t>
            </a:r>
            <a:r>
              <a:rPr lang="en-US" dirty="0" smtClean="0"/>
              <a:t>/</a:t>
            </a:r>
            <a:r>
              <a:rPr lang="en-US" dirty="0"/>
              <a:t>z7r8u0x0p3ck</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960" y="1636498"/>
            <a:ext cx="7692390" cy="5221501"/>
          </a:xfrm>
          <a:prstGeom prst="rect">
            <a:avLst/>
          </a:prstGeom>
        </p:spPr>
      </p:pic>
    </p:spTree>
    <p:extLst>
      <p:ext uri="{BB962C8B-B14F-4D97-AF65-F5344CB8AC3E}">
        <p14:creationId xmlns:p14="http://schemas.microsoft.com/office/powerpoint/2010/main" val="13654935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Website</a:t>
            </a:r>
            <a:endParaRPr lang="en-US" dirty="0"/>
          </a:p>
        </p:txBody>
      </p:sp>
      <p:sp>
        <p:nvSpPr>
          <p:cNvPr id="3" name="Content Placeholder 2"/>
          <p:cNvSpPr>
            <a:spLocks noGrp="1"/>
          </p:cNvSpPr>
          <p:nvPr>
            <p:ph idx="1"/>
          </p:nvPr>
        </p:nvSpPr>
        <p:spPr>
          <a:xfrm>
            <a:off x="550333" y="1737361"/>
            <a:ext cx="8593667" cy="643467"/>
          </a:xfrm>
        </p:spPr>
        <p:txBody>
          <a:bodyPr>
            <a:noAutofit/>
          </a:bodyPr>
          <a:lstStyle/>
          <a:p>
            <a:pPr marL="0" indent="0">
              <a:buNone/>
            </a:pPr>
            <a:r>
              <a:rPr lang="en-US" sz="3400" dirty="0">
                <a:solidFill>
                  <a:schemeClr val="tx1"/>
                </a:solidFill>
                <a:hlinkClick r:id="rId3"/>
              </a:rPr>
              <a:t>https://sites.google.com/site/</a:t>
            </a:r>
            <a:r>
              <a:rPr lang="en-US" sz="3400" dirty="0" smtClean="0">
                <a:solidFill>
                  <a:schemeClr val="tx1"/>
                </a:solidFill>
                <a:hlinkClick r:id="rId3"/>
              </a:rPr>
              <a:t>cindyyork</a:t>
            </a:r>
            <a:endParaRPr lang="en-US" sz="3400" dirty="0">
              <a:solidFill>
                <a:schemeClr val="tx1"/>
              </a:solidFill>
            </a:endParaRPr>
          </a:p>
        </p:txBody>
      </p:sp>
      <p:pic>
        <p:nvPicPr>
          <p:cNvPr id="4" name="Picture 3" descr="Screen Shot 2014-06-10 at 6.18.26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1197" y="2413000"/>
            <a:ext cx="4407464" cy="4270586"/>
          </a:xfrm>
          <a:prstGeom prst="rect">
            <a:avLst/>
          </a:prstGeom>
        </p:spPr>
      </p:pic>
    </p:spTree>
    <p:extLst>
      <p:ext uri="{BB962C8B-B14F-4D97-AF65-F5344CB8AC3E}">
        <p14:creationId xmlns:p14="http://schemas.microsoft.com/office/powerpoint/2010/main" val="523119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9275" y="874713"/>
            <a:ext cx="8594725" cy="3852862"/>
          </a:xfrm>
        </p:spPr>
        <p:txBody>
          <a:bodyPr/>
          <a:lstStyle/>
          <a:p>
            <a:pPr algn="ctr">
              <a:lnSpc>
                <a:spcPct val="120000"/>
              </a:lnSpc>
            </a:pPr>
            <a:r>
              <a:rPr lang="en-US" sz="6600" dirty="0" smtClean="0"/>
              <a:t>How many of you use </a:t>
            </a:r>
            <a:br>
              <a:rPr lang="en-US" sz="6600" dirty="0" smtClean="0"/>
            </a:br>
            <a:r>
              <a:rPr lang="en-US" sz="6600" b="1" dirty="0" smtClean="0"/>
              <a:t>TECHNOLOGY</a:t>
            </a:r>
            <a:r>
              <a:rPr lang="en-US" sz="6600" dirty="0"/>
              <a:t/>
            </a:r>
            <a:br>
              <a:rPr lang="en-US" sz="6600" dirty="0"/>
            </a:br>
            <a:r>
              <a:rPr lang="en-US" sz="6600" dirty="0" smtClean="0"/>
              <a:t>in the classroom?</a:t>
            </a:r>
            <a:endParaRPr lang="en-US" sz="6600" dirty="0"/>
          </a:p>
        </p:txBody>
      </p:sp>
    </p:spTree>
    <p:extLst>
      <p:ext uri="{BB962C8B-B14F-4D97-AF65-F5344CB8AC3E}">
        <p14:creationId xmlns:p14="http://schemas.microsoft.com/office/powerpoint/2010/main" val="2630364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54000" y="723901"/>
            <a:ext cx="8890000" cy="5145088"/>
          </a:xfrm>
        </p:spPr>
        <p:txBody>
          <a:bodyPr/>
          <a:lstStyle/>
          <a:p>
            <a:pPr marL="0" indent="0" algn="ctr">
              <a:buNone/>
            </a:pPr>
            <a:endParaRPr lang="en-US" sz="4800" dirty="0" smtClean="0"/>
          </a:p>
          <a:p>
            <a:pPr marL="0" indent="0" algn="ctr">
              <a:buNone/>
            </a:pPr>
            <a:r>
              <a:rPr lang="en-US" sz="6600" b="1" dirty="0" smtClean="0">
                <a:latin typeface="+mj-lt"/>
              </a:rPr>
              <a:t>How</a:t>
            </a:r>
            <a:r>
              <a:rPr lang="en-US" sz="6600" dirty="0" smtClean="0">
                <a:latin typeface="+mj-lt"/>
              </a:rPr>
              <a:t> do you use technology in your classroom?</a:t>
            </a:r>
          </a:p>
          <a:p>
            <a:endParaRPr lang="en-US" dirty="0" smtClean="0"/>
          </a:p>
        </p:txBody>
      </p:sp>
    </p:spTree>
    <p:extLst>
      <p:ext uri="{BB962C8B-B14F-4D97-AF65-F5344CB8AC3E}">
        <p14:creationId xmlns:p14="http://schemas.microsoft.com/office/powerpoint/2010/main" val="4084098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chnology cha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0559" y="-72940"/>
            <a:ext cx="6195677" cy="6930940"/>
          </a:xfrm>
          <a:prstGeom prst="rect">
            <a:avLst/>
          </a:prstGeom>
        </p:spPr>
      </p:pic>
    </p:spTree>
    <p:extLst>
      <p:ext uri="{BB962C8B-B14F-4D97-AF65-F5344CB8AC3E}">
        <p14:creationId xmlns:p14="http://schemas.microsoft.com/office/powerpoint/2010/main" val="3008920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5738"/>
            <a:ext cx="9144000" cy="6400800"/>
          </a:xfrm>
        </p:spPr>
        <p:txBody>
          <a:bodyPr>
            <a:normAutofit lnSpcReduction="10000"/>
          </a:bodyPr>
          <a:lstStyle/>
          <a:p>
            <a:pPr marL="0" indent="0" algn="ctr">
              <a:buNone/>
            </a:pPr>
            <a:r>
              <a:rPr lang="en-US" sz="4800" dirty="0"/>
              <a:t>Dr. Angie Hodge, PhD</a:t>
            </a:r>
          </a:p>
          <a:p>
            <a:pPr marL="0" indent="0" algn="ctr">
              <a:buNone/>
            </a:pPr>
            <a:r>
              <a:rPr lang="en-US" sz="4800" dirty="0" smtClean="0"/>
              <a:t>amhodge@unomaha.edu</a:t>
            </a:r>
          </a:p>
          <a:p>
            <a:pPr marL="0" indent="0" algn="ctr">
              <a:buNone/>
            </a:pPr>
            <a:endParaRPr lang="en-US" sz="4800" dirty="0" smtClean="0"/>
          </a:p>
          <a:p>
            <a:pPr marL="0" indent="0" algn="ctr">
              <a:buNone/>
            </a:pPr>
            <a:r>
              <a:rPr lang="en-US" sz="4800" dirty="0" smtClean="0"/>
              <a:t>Dr. Cindy S. York, PhD</a:t>
            </a:r>
          </a:p>
          <a:p>
            <a:pPr marL="0" indent="0" algn="ctr">
              <a:buNone/>
            </a:pPr>
            <a:r>
              <a:rPr lang="en-US" sz="4800" dirty="0" err="1" smtClean="0"/>
              <a:t>cindy.york@niu.edu</a:t>
            </a:r>
            <a:endParaRPr lang="en-US" sz="4800" dirty="0" smtClean="0"/>
          </a:p>
          <a:p>
            <a:pPr marL="0" indent="0" algn="ctr">
              <a:buNone/>
            </a:pPr>
            <a:endParaRPr lang="en-US" sz="4800" dirty="0" smtClean="0"/>
          </a:p>
          <a:p>
            <a:pPr marL="0" indent="0" algn="ctr">
              <a:buNone/>
            </a:pPr>
            <a:r>
              <a:rPr lang="en-US" sz="4800" dirty="0" smtClean="0"/>
              <a:t>Dr. Hayley J. </a:t>
            </a:r>
            <a:r>
              <a:rPr lang="en-US" sz="4800" dirty="0" err="1" smtClean="0"/>
              <a:t>Mayall</a:t>
            </a:r>
            <a:r>
              <a:rPr lang="en-US" sz="4800" dirty="0" smtClean="0"/>
              <a:t>, PhD</a:t>
            </a:r>
          </a:p>
          <a:p>
            <a:pPr marL="0" indent="0" algn="ctr">
              <a:buNone/>
            </a:pPr>
            <a:r>
              <a:rPr lang="en-US" sz="4800" dirty="0" err="1" smtClean="0"/>
              <a:t>hmayall@niu.edu</a:t>
            </a:r>
            <a:endParaRPr lang="en-US" sz="4800" dirty="0" smtClean="0"/>
          </a:p>
        </p:txBody>
      </p:sp>
    </p:spTree>
    <p:extLst>
      <p:ext uri="{BB962C8B-B14F-4D97-AF65-F5344CB8AC3E}">
        <p14:creationId xmlns:p14="http://schemas.microsoft.com/office/powerpoint/2010/main" val="341219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du07.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255" y="270933"/>
            <a:ext cx="8648012" cy="6197742"/>
          </a:xfrm>
          <a:prstGeom prst="rect">
            <a:avLst/>
          </a:prstGeom>
        </p:spPr>
      </p:pic>
    </p:spTree>
    <p:extLst>
      <p:ext uri="{BB962C8B-B14F-4D97-AF65-F5344CB8AC3E}">
        <p14:creationId xmlns:p14="http://schemas.microsoft.com/office/powerpoint/2010/main" val="761870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Impetus for Study</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sz="2400" dirty="0" smtClean="0"/>
              <a:t>Methods used when typically teaching mathematics </a:t>
            </a:r>
          </a:p>
          <a:p>
            <a:pPr>
              <a:buFont typeface="Arial" charset="0"/>
              <a:buChar char="•"/>
            </a:pPr>
            <a:r>
              <a:rPr lang="en-US" sz="2400" dirty="0" smtClean="0"/>
              <a:t>Technology use by mathematics faculty</a:t>
            </a:r>
          </a:p>
          <a:p>
            <a:pPr>
              <a:buFont typeface="Arial" charset="0"/>
              <a:buChar char="•"/>
            </a:pPr>
            <a:endParaRPr lang="en-US" sz="2400" dirty="0"/>
          </a:p>
          <a:p>
            <a:pPr>
              <a:buFont typeface="Arial" charset="0"/>
              <a:buChar char="•"/>
            </a:pPr>
            <a:r>
              <a:rPr lang="en-US" sz="2400" dirty="0" smtClean="0"/>
              <a:t>Is it true that technology is not used much to engage learners, even </a:t>
            </a:r>
            <a:r>
              <a:rPr lang="en-US" sz="2400" dirty="0"/>
              <a:t>in the classrooms that were set up to engage student </a:t>
            </a:r>
            <a:r>
              <a:rPr lang="en-US" sz="2400" dirty="0" smtClean="0"/>
              <a:t>learners?</a:t>
            </a:r>
          </a:p>
          <a:p>
            <a:pPr>
              <a:buFont typeface="Arial" charset="0"/>
              <a:buChar char="•"/>
            </a:pPr>
            <a:endParaRPr lang="en-US" sz="2400" dirty="0"/>
          </a:p>
          <a:p>
            <a:pPr>
              <a:buFont typeface="Arial" charset="0"/>
              <a:buChar char="•"/>
            </a:pPr>
            <a:r>
              <a:rPr lang="en-US" sz="2400" dirty="0"/>
              <a:t>Were there differences in faculty competencies that led to increased </a:t>
            </a:r>
            <a:r>
              <a:rPr lang="en-US" sz="2400" dirty="0" smtClean="0"/>
              <a:t>use of technology?</a:t>
            </a:r>
          </a:p>
        </p:txBody>
      </p:sp>
    </p:spTree>
    <p:extLst>
      <p:ext uri="{BB962C8B-B14F-4D97-AF65-F5344CB8AC3E}">
        <p14:creationId xmlns:p14="http://schemas.microsoft.com/office/powerpoint/2010/main" val="170676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a:bodyPr>
          <a:lstStyle/>
          <a:p>
            <a:r>
              <a:rPr lang="en-US" sz="3200" dirty="0"/>
              <a:t>The purpose of this exploratory study was to </a:t>
            </a:r>
            <a:r>
              <a:rPr lang="en-US" sz="3200" dirty="0" smtClean="0"/>
              <a:t>collect data on three items:</a:t>
            </a:r>
          </a:p>
          <a:p>
            <a:pPr lvl="1">
              <a:buFont typeface="Arial" charset="0"/>
              <a:buChar char="•"/>
            </a:pPr>
            <a:r>
              <a:rPr lang="en-US" sz="2400" dirty="0" smtClean="0"/>
              <a:t>perceptions </a:t>
            </a:r>
            <a:r>
              <a:rPr lang="en-US" sz="2400" dirty="0"/>
              <a:t>of teacher comfort levels regarding the use of technology, </a:t>
            </a:r>
          </a:p>
          <a:p>
            <a:pPr lvl="1">
              <a:buFont typeface="Arial" charset="0"/>
              <a:buChar char="•"/>
            </a:pPr>
            <a:endParaRPr lang="en-US" sz="2400" dirty="0" smtClean="0"/>
          </a:p>
          <a:p>
            <a:pPr lvl="1">
              <a:buFont typeface="Arial" charset="0"/>
              <a:buChar char="•"/>
            </a:pPr>
            <a:r>
              <a:rPr lang="en-US" sz="2400" dirty="0" smtClean="0"/>
              <a:t>teacher </a:t>
            </a:r>
            <a:r>
              <a:rPr lang="en-US" sz="2400" dirty="0"/>
              <a:t>knowledge of the technological tools available to them, </a:t>
            </a:r>
            <a:r>
              <a:rPr lang="en-US" sz="2400" dirty="0" smtClean="0"/>
              <a:t>and </a:t>
            </a:r>
          </a:p>
          <a:p>
            <a:pPr lvl="1">
              <a:buFont typeface="Arial" charset="0"/>
              <a:buChar char="•"/>
            </a:pPr>
            <a:endParaRPr lang="en-US" sz="2400" dirty="0" smtClean="0"/>
          </a:p>
          <a:p>
            <a:pPr lvl="1">
              <a:buFont typeface="Arial" charset="0"/>
              <a:buChar char="•"/>
            </a:pPr>
            <a:r>
              <a:rPr lang="en-US" sz="2400" dirty="0" smtClean="0"/>
              <a:t>any </a:t>
            </a:r>
            <a:r>
              <a:rPr lang="en-US" sz="2400" dirty="0"/>
              <a:t>challenges that teachers have encountered in using technology in the mathematics classroom. </a:t>
            </a:r>
          </a:p>
        </p:txBody>
      </p:sp>
    </p:spTree>
    <p:extLst>
      <p:ext uri="{BB962C8B-B14F-4D97-AF65-F5344CB8AC3E}">
        <p14:creationId xmlns:p14="http://schemas.microsoft.com/office/powerpoint/2010/main" val="1257760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a:xfrm>
            <a:off x="457200" y="1737360"/>
            <a:ext cx="8229600" cy="4561839"/>
          </a:xfrm>
        </p:spPr>
        <p:txBody>
          <a:bodyPr>
            <a:normAutofit lnSpcReduction="10000"/>
          </a:bodyPr>
          <a:lstStyle/>
          <a:p>
            <a:pPr>
              <a:buFont typeface="Arial" charset="0"/>
              <a:buChar char="•"/>
            </a:pPr>
            <a:r>
              <a:rPr lang="en-US" dirty="0" smtClean="0"/>
              <a:t>Participants</a:t>
            </a:r>
          </a:p>
          <a:p>
            <a:pPr lvl="1">
              <a:buFont typeface="Arial" charset="0"/>
              <a:buChar char="•"/>
            </a:pPr>
            <a:r>
              <a:rPr lang="en-US" sz="2000" dirty="0" smtClean="0"/>
              <a:t>How chosen (Inquiry-based learning)</a:t>
            </a:r>
          </a:p>
          <a:p>
            <a:pPr lvl="1">
              <a:buFont typeface="Arial" charset="0"/>
              <a:buChar char="•"/>
            </a:pPr>
            <a:r>
              <a:rPr lang="en-US" sz="2000" dirty="0" smtClean="0"/>
              <a:t>Emails sent (~1000)</a:t>
            </a:r>
          </a:p>
          <a:p>
            <a:pPr lvl="1">
              <a:buFont typeface="Arial" charset="0"/>
              <a:buChar char="•"/>
            </a:pPr>
            <a:r>
              <a:rPr lang="en-US" sz="2000" dirty="0" smtClean="0"/>
              <a:t>106 completed survey and gave consent</a:t>
            </a:r>
          </a:p>
          <a:p>
            <a:pPr>
              <a:buFont typeface="Arial" charset="0"/>
              <a:buChar char="•"/>
            </a:pPr>
            <a:r>
              <a:rPr lang="en-US" dirty="0" smtClean="0"/>
              <a:t>Age range</a:t>
            </a:r>
          </a:p>
          <a:p>
            <a:pPr lvl="1">
              <a:buFont typeface="Arial" charset="0"/>
              <a:buChar char="•"/>
            </a:pPr>
            <a:r>
              <a:rPr lang="en-US" sz="2000" dirty="0" smtClean="0"/>
              <a:t>28 – 84 years</a:t>
            </a:r>
          </a:p>
          <a:p>
            <a:pPr>
              <a:buFont typeface="Arial" charset="0"/>
              <a:buChar char="•"/>
            </a:pPr>
            <a:r>
              <a:rPr lang="en-US" dirty="0" smtClean="0"/>
              <a:t>Years teaching range</a:t>
            </a:r>
          </a:p>
          <a:p>
            <a:pPr lvl="1">
              <a:buFont typeface="Arial" charset="0"/>
              <a:buChar char="•"/>
            </a:pPr>
            <a:r>
              <a:rPr lang="en-US" sz="2000" dirty="0" smtClean="0"/>
              <a:t>10 years or less = 26%</a:t>
            </a:r>
          </a:p>
          <a:p>
            <a:pPr lvl="1">
              <a:buFont typeface="Arial" charset="0"/>
              <a:buChar char="•"/>
            </a:pPr>
            <a:r>
              <a:rPr lang="en-US" sz="2000" dirty="0" smtClean="0"/>
              <a:t>11 years or more = 74%</a:t>
            </a:r>
          </a:p>
          <a:p>
            <a:pPr>
              <a:buFont typeface="Arial" charset="0"/>
              <a:buChar char="•"/>
            </a:pPr>
            <a:r>
              <a:rPr lang="en-US" dirty="0" smtClean="0"/>
              <a:t>Gender</a:t>
            </a:r>
          </a:p>
          <a:p>
            <a:pPr lvl="1">
              <a:buFont typeface="Arial" charset="0"/>
              <a:buChar char="•"/>
            </a:pPr>
            <a:r>
              <a:rPr lang="en-US" sz="2000" dirty="0" smtClean="0"/>
              <a:t>Male = 66%, Female = 34%</a:t>
            </a:r>
          </a:p>
          <a:p>
            <a:pPr>
              <a:buFont typeface="Arial" charset="0"/>
              <a:buChar char="•"/>
            </a:pPr>
            <a:r>
              <a:rPr lang="en-US" dirty="0" smtClean="0"/>
              <a:t>26 survey questions</a:t>
            </a:r>
            <a:endParaRPr lang="en-US" dirty="0"/>
          </a:p>
        </p:txBody>
      </p:sp>
    </p:spTree>
    <p:extLst>
      <p:ext uri="{BB962C8B-B14F-4D97-AF65-F5344CB8AC3E}">
        <p14:creationId xmlns:p14="http://schemas.microsoft.com/office/powerpoint/2010/main" val="29316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Perceptions of Competency</a:t>
            </a:r>
            <a:endParaRPr lang="en-US" dirty="0"/>
          </a:p>
        </p:txBody>
      </p:sp>
      <p:sp>
        <p:nvSpPr>
          <p:cNvPr id="3" name="Content Placeholder 2"/>
          <p:cNvSpPr>
            <a:spLocks noGrp="1"/>
          </p:cNvSpPr>
          <p:nvPr>
            <p:ph idx="1"/>
          </p:nvPr>
        </p:nvSpPr>
        <p:spPr/>
        <p:txBody>
          <a:bodyPr>
            <a:normAutofit/>
          </a:bodyPr>
          <a:lstStyle/>
          <a:p>
            <a:pPr lvl="0">
              <a:buFont typeface="Arial" charset="0"/>
              <a:buChar char="•"/>
            </a:pPr>
            <a:r>
              <a:rPr lang="en-US" sz="2400" dirty="0" smtClean="0"/>
              <a:t>What </a:t>
            </a:r>
            <a:r>
              <a:rPr lang="en-US" sz="2400" dirty="0"/>
              <a:t>do you believe to be your </a:t>
            </a:r>
            <a:r>
              <a:rPr lang="en-US" sz="2400" b="1" dirty="0"/>
              <a:t>computer proficiency </a:t>
            </a:r>
            <a:r>
              <a:rPr lang="en-US" sz="2400" dirty="0"/>
              <a:t>level</a:t>
            </a:r>
            <a:r>
              <a:rPr lang="en-US" sz="2400" dirty="0" smtClean="0"/>
              <a:t>?</a:t>
            </a:r>
          </a:p>
          <a:p>
            <a:pPr lvl="0">
              <a:buFont typeface="Arial" charset="0"/>
              <a:buChar char="•"/>
            </a:pPr>
            <a:endParaRPr lang="en-US" sz="2400" dirty="0"/>
          </a:p>
          <a:p>
            <a:pPr lvl="0">
              <a:buFont typeface="Arial" charset="0"/>
              <a:buChar char="•"/>
            </a:pPr>
            <a:endParaRPr lang="en-US" sz="2400" dirty="0"/>
          </a:p>
          <a:p>
            <a:pPr lvl="0">
              <a:buFont typeface="Arial" charset="0"/>
              <a:buChar char="•"/>
            </a:pPr>
            <a:r>
              <a:rPr lang="en-US" sz="2400" dirty="0" smtClean="0"/>
              <a:t>What </a:t>
            </a:r>
            <a:r>
              <a:rPr lang="en-US" sz="2400" dirty="0"/>
              <a:t>is your </a:t>
            </a:r>
            <a:r>
              <a:rPr lang="en-US" sz="2400" b="1" dirty="0"/>
              <a:t>comfort level </a:t>
            </a:r>
            <a:r>
              <a:rPr lang="en-US" sz="2400" dirty="0"/>
              <a:t>with using computers during your teaching</a:t>
            </a:r>
            <a:r>
              <a:rPr lang="en-US" sz="2400" dirty="0" smtClean="0"/>
              <a:t>?</a:t>
            </a:r>
            <a:endParaRPr lang="en-US" sz="2400" dirty="0"/>
          </a:p>
        </p:txBody>
      </p:sp>
    </p:spTree>
    <p:extLst>
      <p:ext uri="{BB962C8B-B14F-4D97-AF65-F5344CB8AC3E}">
        <p14:creationId xmlns:p14="http://schemas.microsoft.com/office/powerpoint/2010/main" val="228001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Computer proficiency levels </a:t>
            </a:r>
            <a:r>
              <a:rPr lang="en-US" sz="4000" dirty="0"/>
              <a:t>with using technology while </a:t>
            </a:r>
            <a:r>
              <a:rPr lang="en-US" sz="4000" dirty="0" smtClean="0"/>
              <a:t>teaching</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2118460831"/>
              </p:ext>
            </p:extLst>
          </p:nvPr>
        </p:nvGraphicFramePr>
        <p:xfrm>
          <a:off x="822959" y="1845734"/>
          <a:ext cx="7404100" cy="3263899"/>
        </p:xfrm>
        <a:graphic>
          <a:graphicData uri="http://schemas.openxmlformats.org/drawingml/2006/table">
            <a:tbl>
              <a:tblPr firstRow="1" bandRow="1">
                <a:tableStyleId>{5C22544A-7EE6-4342-B048-85BDC9FD1C3A}</a:tableStyleId>
              </a:tblPr>
              <a:tblGrid>
                <a:gridCol w="5417286"/>
                <a:gridCol w="1986814"/>
              </a:tblGrid>
              <a:tr h="729169">
                <a:tc>
                  <a:txBody>
                    <a:bodyPr/>
                    <a:lstStyle/>
                    <a:p>
                      <a:r>
                        <a:rPr lang="en-US" dirty="0" smtClean="0"/>
                        <a:t>How</a:t>
                      </a:r>
                      <a:r>
                        <a:rPr lang="en-US" baseline="0" dirty="0" smtClean="0"/>
                        <a:t> would you rate your general computer/technology proficiency level?</a:t>
                      </a:r>
                      <a:endParaRPr lang="en-US" dirty="0"/>
                    </a:p>
                  </a:txBody>
                  <a:tcPr/>
                </a:tc>
                <a:tc>
                  <a:txBody>
                    <a:bodyPr/>
                    <a:lstStyle/>
                    <a:p>
                      <a:r>
                        <a:rPr lang="en-US" dirty="0" smtClean="0"/>
                        <a:t>Percentage</a:t>
                      </a:r>
                      <a:endParaRPr lang="en-US" dirty="0"/>
                    </a:p>
                  </a:txBody>
                  <a:tcPr/>
                </a:tc>
              </a:tr>
              <a:tr h="422455">
                <a:tc>
                  <a:txBody>
                    <a:bodyPr/>
                    <a:lstStyle/>
                    <a:p>
                      <a:r>
                        <a:rPr lang="en-US" dirty="0" smtClean="0"/>
                        <a:t>No ability</a:t>
                      </a:r>
                      <a:endParaRPr lang="en-US" baseline="0" dirty="0" smtClean="0"/>
                    </a:p>
                  </a:txBody>
                  <a:tcPr/>
                </a:tc>
                <a:tc>
                  <a:txBody>
                    <a:bodyPr/>
                    <a:lstStyle/>
                    <a:p>
                      <a:r>
                        <a:rPr lang="en-US" dirty="0" smtClean="0"/>
                        <a:t>0%</a:t>
                      </a:r>
                      <a:endParaRPr lang="en-US" dirty="0"/>
                    </a:p>
                  </a:txBody>
                  <a:tcPr/>
                </a:tc>
              </a:tr>
              <a:tr h="422455">
                <a:tc>
                  <a:txBody>
                    <a:bodyPr/>
                    <a:lstStyle/>
                    <a:p>
                      <a:r>
                        <a:rPr lang="en-US" dirty="0" smtClean="0"/>
                        <a:t>Poor</a:t>
                      </a:r>
                      <a:endParaRPr lang="en-US" dirty="0"/>
                    </a:p>
                  </a:txBody>
                  <a:tcPr/>
                </a:tc>
                <a:tc>
                  <a:txBody>
                    <a:bodyPr/>
                    <a:lstStyle/>
                    <a:p>
                      <a:r>
                        <a:rPr lang="en-US" dirty="0" smtClean="0"/>
                        <a:t>1%</a:t>
                      </a:r>
                      <a:endParaRPr lang="en-US" dirty="0"/>
                    </a:p>
                  </a:txBody>
                  <a:tcPr/>
                </a:tc>
              </a:tr>
              <a:tr h="422455">
                <a:tc>
                  <a:txBody>
                    <a:bodyPr/>
                    <a:lstStyle/>
                    <a:p>
                      <a:r>
                        <a:rPr lang="en-US" dirty="0" smtClean="0"/>
                        <a:t>Moderate</a:t>
                      </a:r>
                      <a:endParaRPr lang="en-US" dirty="0"/>
                    </a:p>
                  </a:txBody>
                  <a:tcPr/>
                </a:tc>
                <a:tc>
                  <a:txBody>
                    <a:bodyPr/>
                    <a:lstStyle/>
                    <a:p>
                      <a:r>
                        <a:rPr lang="en-US" dirty="0" smtClean="0"/>
                        <a:t>13%</a:t>
                      </a:r>
                      <a:endParaRPr lang="en-US" dirty="0"/>
                    </a:p>
                  </a:txBody>
                  <a:tcPr/>
                </a:tc>
              </a:tr>
              <a:tr h="422455">
                <a:tc>
                  <a:txBody>
                    <a:bodyPr/>
                    <a:lstStyle/>
                    <a:p>
                      <a:r>
                        <a:rPr lang="en-US" dirty="0" smtClean="0"/>
                        <a:t>Good</a:t>
                      </a:r>
                      <a:endParaRPr lang="en-US" dirty="0"/>
                    </a:p>
                  </a:txBody>
                  <a:tcPr/>
                </a:tc>
                <a:tc>
                  <a:txBody>
                    <a:bodyPr/>
                    <a:lstStyle/>
                    <a:p>
                      <a:r>
                        <a:rPr lang="en-US" dirty="0" smtClean="0"/>
                        <a:t>31%</a:t>
                      </a:r>
                      <a:endParaRPr lang="en-US" dirty="0"/>
                    </a:p>
                  </a:txBody>
                  <a:tcPr/>
                </a:tc>
              </a:tr>
              <a:tr h="422455">
                <a:tc>
                  <a:txBody>
                    <a:bodyPr/>
                    <a:lstStyle/>
                    <a:p>
                      <a:r>
                        <a:rPr lang="en-US" dirty="0" smtClean="0"/>
                        <a:t>Very Good</a:t>
                      </a:r>
                      <a:endParaRPr lang="en-US" dirty="0"/>
                    </a:p>
                  </a:txBody>
                  <a:tcPr/>
                </a:tc>
                <a:tc>
                  <a:txBody>
                    <a:bodyPr/>
                    <a:lstStyle/>
                    <a:p>
                      <a:r>
                        <a:rPr lang="en-US" dirty="0" smtClean="0"/>
                        <a:t>42%</a:t>
                      </a:r>
                      <a:endParaRPr lang="en-US" dirty="0"/>
                    </a:p>
                  </a:txBody>
                  <a:tcPr/>
                </a:tc>
              </a:tr>
              <a:tr h="422455">
                <a:tc>
                  <a:txBody>
                    <a:bodyPr/>
                    <a:lstStyle/>
                    <a:p>
                      <a:r>
                        <a:rPr lang="en-US" dirty="0" smtClean="0"/>
                        <a:t>Expert</a:t>
                      </a:r>
                      <a:endParaRPr lang="en-US" dirty="0"/>
                    </a:p>
                  </a:txBody>
                  <a:tcPr/>
                </a:tc>
                <a:tc>
                  <a:txBody>
                    <a:bodyPr/>
                    <a:lstStyle/>
                    <a:p>
                      <a:r>
                        <a:rPr lang="en-US" dirty="0" smtClean="0"/>
                        <a:t>12%</a:t>
                      </a:r>
                      <a:endParaRPr lang="en-US" dirty="0"/>
                    </a:p>
                  </a:txBody>
                  <a:tcPr/>
                </a:tc>
              </a:tr>
            </a:tbl>
          </a:graphicData>
        </a:graphic>
      </p:graphicFrame>
    </p:spTree>
    <p:extLst>
      <p:ext uri="{BB962C8B-B14F-4D97-AF65-F5344CB8AC3E}">
        <p14:creationId xmlns:p14="http://schemas.microsoft.com/office/powerpoint/2010/main" val="1132997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Comfort levels with using technology while </a:t>
            </a:r>
            <a:r>
              <a:rPr lang="en-US" sz="4000" dirty="0" smtClean="0"/>
              <a:t>teaching</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315999465"/>
              </p:ext>
            </p:extLst>
          </p:nvPr>
        </p:nvGraphicFramePr>
        <p:xfrm>
          <a:off x="822959" y="1845734"/>
          <a:ext cx="7315200" cy="2920999"/>
        </p:xfrm>
        <a:graphic>
          <a:graphicData uri="http://schemas.openxmlformats.org/drawingml/2006/table">
            <a:tbl>
              <a:tblPr firstRow="1" bandRow="1">
                <a:tableStyleId>{5C22544A-7EE6-4342-B048-85BDC9FD1C3A}</a:tableStyleId>
              </a:tblPr>
              <a:tblGrid>
                <a:gridCol w="5352241"/>
                <a:gridCol w="1962959"/>
              </a:tblGrid>
              <a:tr h="749584">
                <a:tc>
                  <a:txBody>
                    <a:bodyPr/>
                    <a:lstStyle/>
                    <a:p>
                      <a:r>
                        <a:rPr lang="en-US" dirty="0" smtClean="0"/>
                        <a:t>What is your comfort level with using computers/technology</a:t>
                      </a:r>
                      <a:r>
                        <a:rPr lang="en-US" baseline="0" dirty="0" smtClean="0"/>
                        <a:t> during teaching</a:t>
                      </a:r>
                      <a:endParaRPr lang="en-US" dirty="0"/>
                    </a:p>
                  </a:txBody>
                  <a:tcPr/>
                </a:tc>
                <a:tc>
                  <a:txBody>
                    <a:bodyPr/>
                    <a:lstStyle/>
                    <a:p>
                      <a:r>
                        <a:rPr lang="en-US" dirty="0" smtClean="0"/>
                        <a:t>Percentage</a:t>
                      </a:r>
                      <a:endParaRPr lang="en-US" dirty="0"/>
                    </a:p>
                  </a:txBody>
                  <a:tcPr/>
                </a:tc>
              </a:tr>
              <a:tr h="434283">
                <a:tc>
                  <a:txBody>
                    <a:bodyPr/>
                    <a:lstStyle/>
                    <a:p>
                      <a:r>
                        <a:rPr lang="en-US" dirty="0" smtClean="0"/>
                        <a:t>Not comfortable at</a:t>
                      </a:r>
                      <a:r>
                        <a:rPr lang="en-US" baseline="0" dirty="0" smtClean="0"/>
                        <a:t> all</a:t>
                      </a:r>
                    </a:p>
                  </a:txBody>
                  <a:tcPr/>
                </a:tc>
                <a:tc>
                  <a:txBody>
                    <a:bodyPr/>
                    <a:lstStyle/>
                    <a:p>
                      <a:r>
                        <a:rPr lang="en-US" dirty="0" smtClean="0"/>
                        <a:t>3%</a:t>
                      </a:r>
                      <a:endParaRPr lang="en-US" dirty="0"/>
                    </a:p>
                  </a:txBody>
                  <a:tcPr/>
                </a:tc>
              </a:tr>
              <a:tr h="434283">
                <a:tc>
                  <a:txBody>
                    <a:bodyPr/>
                    <a:lstStyle/>
                    <a:p>
                      <a:r>
                        <a:rPr lang="en-US" dirty="0" smtClean="0"/>
                        <a:t>Mildly</a:t>
                      </a:r>
                      <a:r>
                        <a:rPr lang="en-US" baseline="0" dirty="0" smtClean="0"/>
                        <a:t> comfortable</a:t>
                      </a:r>
                      <a:endParaRPr lang="en-US" dirty="0"/>
                    </a:p>
                  </a:txBody>
                  <a:tcPr/>
                </a:tc>
                <a:tc>
                  <a:txBody>
                    <a:bodyPr/>
                    <a:lstStyle/>
                    <a:p>
                      <a:r>
                        <a:rPr lang="en-US" dirty="0" smtClean="0"/>
                        <a:t>16%</a:t>
                      </a:r>
                      <a:endParaRPr lang="en-US" dirty="0"/>
                    </a:p>
                  </a:txBody>
                  <a:tcPr/>
                </a:tc>
              </a:tr>
              <a:tr h="434283">
                <a:tc>
                  <a:txBody>
                    <a:bodyPr/>
                    <a:lstStyle/>
                    <a:p>
                      <a:r>
                        <a:rPr lang="en-US" dirty="0" smtClean="0"/>
                        <a:t>Comfortable</a:t>
                      </a:r>
                      <a:endParaRPr lang="en-US" dirty="0"/>
                    </a:p>
                  </a:txBody>
                  <a:tcPr/>
                </a:tc>
                <a:tc>
                  <a:txBody>
                    <a:bodyPr/>
                    <a:lstStyle/>
                    <a:p>
                      <a:r>
                        <a:rPr lang="en-US" dirty="0" smtClean="0"/>
                        <a:t>35%</a:t>
                      </a:r>
                      <a:endParaRPr lang="en-US" dirty="0"/>
                    </a:p>
                  </a:txBody>
                  <a:tcPr/>
                </a:tc>
              </a:tr>
              <a:tr h="434283">
                <a:tc>
                  <a:txBody>
                    <a:bodyPr/>
                    <a:lstStyle/>
                    <a:p>
                      <a:r>
                        <a:rPr lang="en-US" dirty="0" smtClean="0"/>
                        <a:t>Very comfortable</a:t>
                      </a:r>
                      <a:endParaRPr lang="en-US" dirty="0"/>
                    </a:p>
                  </a:txBody>
                  <a:tcPr/>
                </a:tc>
                <a:tc>
                  <a:txBody>
                    <a:bodyPr/>
                    <a:lstStyle/>
                    <a:p>
                      <a:r>
                        <a:rPr lang="en-US" dirty="0" smtClean="0"/>
                        <a:t>35%</a:t>
                      </a:r>
                      <a:endParaRPr lang="en-US" dirty="0"/>
                    </a:p>
                  </a:txBody>
                  <a:tcPr/>
                </a:tc>
              </a:tr>
              <a:tr h="434283">
                <a:tc>
                  <a:txBody>
                    <a:bodyPr/>
                    <a:lstStyle/>
                    <a:p>
                      <a:r>
                        <a:rPr lang="en-US" dirty="0" smtClean="0"/>
                        <a:t>Extremely comfortable</a:t>
                      </a:r>
                      <a:endParaRPr lang="en-US" dirty="0"/>
                    </a:p>
                  </a:txBody>
                  <a:tcPr/>
                </a:tc>
                <a:tc>
                  <a:txBody>
                    <a:bodyPr/>
                    <a:lstStyle/>
                    <a:p>
                      <a:r>
                        <a:rPr lang="en-US" dirty="0" smtClean="0"/>
                        <a:t>11%</a:t>
                      </a:r>
                      <a:endParaRPr lang="en-US" dirty="0"/>
                    </a:p>
                  </a:txBody>
                  <a:tcPr/>
                </a:tc>
              </a:tr>
            </a:tbl>
          </a:graphicData>
        </a:graphic>
      </p:graphicFrame>
    </p:spTree>
    <p:extLst>
      <p:ext uri="{BB962C8B-B14F-4D97-AF65-F5344CB8AC3E}">
        <p14:creationId xmlns:p14="http://schemas.microsoft.com/office/powerpoint/2010/main" val="1607505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487</TotalTime>
  <Words>922</Words>
  <Application>Microsoft Macintosh PowerPoint</Application>
  <PresentationFormat>On-screen Show (4:3)</PresentationFormat>
  <Paragraphs>171</Paragraphs>
  <Slides>25</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Retrospect</vt:lpstr>
      <vt:lpstr>Technology Integration in Mathematics Classrooms: Faculty Competencies and Challenges</vt:lpstr>
      <vt:lpstr>Who we are…</vt:lpstr>
      <vt:lpstr>PowerPoint Presentation</vt:lpstr>
      <vt:lpstr>Impetus for Study</vt:lpstr>
      <vt:lpstr>Purpose</vt:lpstr>
      <vt:lpstr>Demographics</vt:lpstr>
      <vt:lpstr>Perceptions of Competency</vt:lpstr>
      <vt:lpstr>Computer proficiency levels with using technology while teaching</vt:lpstr>
      <vt:lpstr>Comfort levels with using technology while teaching</vt:lpstr>
      <vt:lpstr>Faculty Use</vt:lpstr>
      <vt:lpstr>Technology tools  available versus used</vt:lpstr>
      <vt:lpstr>How are they using technology?</vt:lpstr>
      <vt:lpstr>How are they using technology?</vt:lpstr>
      <vt:lpstr>How are they using technology?</vt:lpstr>
      <vt:lpstr>Challenges</vt:lpstr>
      <vt:lpstr>Implications</vt:lpstr>
      <vt:lpstr>PowerPoint Presentation</vt:lpstr>
      <vt:lpstr>Unanswered Questions</vt:lpstr>
      <vt:lpstr>Technology for Collaboration &amp; Communication</vt:lpstr>
      <vt:lpstr>http://padlet.com/cindyyork/z7r8u0x0p3ck</vt:lpstr>
      <vt:lpstr>Resources Website</vt:lpstr>
      <vt:lpstr>How many of you use  TECHNOLOGY in the classroom?</vt:lpstr>
      <vt:lpstr>PowerPoint Presentation</vt:lpstr>
      <vt:lpstr>PowerPoint Presentation</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Utilizing Web 2.0 Technology Tools for Inquiry-Based Learning</dc:title>
  <dc:creator>Cindy York</dc:creator>
  <cp:lastModifiedBy>Cindy York</cp:lastModifiedBy>
  <cp:revision>167</cp:revision>
  <cp:lastPrinted>2015-03-07T23:53:14Z</cp:lastPrinted>
  <dcterms:created xsi:type="dcterms:W3CDTF">2014-06-10T22:51:27Z</dcterms:created>
  <dcterms:modified xsi:type="dcterms:W3CDTF">2017-09-03T22:16:30Z</dcterms:modified>
</cp:coreProperties>
</file>